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9"/>
  </p:notesMasterIdLst>
  <p:handoutMasterIdLst>
    <p:handoutMasterId r:id="rId20"/>
  </p:handoutMasterIdLst>
  <p:sldIdLst>
    <p:sldId id="256" r:id="rId2"/>
    <p:sldId id="267" r:id="rId3"/>
    <p:sldId id="272" r:id="rId4"/>
    <p:sldId id="276" r:id="rId5"/>
    <p:sldId id="280" r:id="rId6"/>
    <p:sldId id="282" r:id="rId7"/>
    <p:sldId id="283" r:id="rId8"/>
    <p:sldId id="284" r:id="rId9"/>
    <p:sldId id="285" r:id="rId10"/>
    <p:sldId id="257" r:id="rId11"/>
    <p:sldId id="273" r:id="rId12"/>
    <p:sldId id="274" r:id="rId13"/>
    <p:sldId id="275" r:id="rId14"/>
    <p:sldId id="277" r:id="rId15"/>
    <p:sldId id="278" r:id="rId16"/>
    <p:sldId id="281"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DA37D80-6434-44D0-A028-1B22A696006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9" d="100"/>
          <a:sy n="79" d="100"/>
        </p:scale>
        <p:origin x="840" y="1224"/>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57CB55-A677-4767-98C1-75D8DDB136A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9394408-0252-493F-B9EA-AAC0C69E4BB5}">
      <dgm:prSet phldrT="[Text]"/>
      <dgm:spPr/>
      <dgm:t>
        <a:bodyPr/>
        <a:lstStyle/>
        <a:p>
          <a:r>
            <a:rPr lang="en-US" dirty="0"/>
            <a:t>Administration</a:t>
          </a:r>
        </a:p>
        <a:p>
          <a:r>
            <a:rPr lang="en-US" dirty="0"/>
            <a:t>Government Relations</a:t>
          </a:r>
        </a:p>
      </dgm:t>
    </dgm:pt>
    <dgm:pt modelId="{42DE098D-CC9B-449B-A1AA-4B5B13D43EA9}" type="parTrans" cxnId="{BA03060F-0030-4D57-9F58-350E510159A3}">
      <dgm:prSet/>
      <dgm:spPr/>
      <dgm:t>
        <a:bodyPr/>
        <a:lstStyle/>
        <a:p>
          <a:endParaRPr lang="en-US"/>
        </a:p>
      </dgm:t>
    </dgm:pt>
    <dgm:pt modelId="{7ACE82F4-FBB4-4504-80C9-286B3B62BF67}" type="sibTrans" cxnId="{BA03060F-0030-4D57-9F58-350E510159A3}">
      <dgm:prSet/>
      <dgm:spPr/>
      <dgm:t>
        <a:bodyPr/>
        <a:lstStyle/>
        <a:p>
          <a:endParaRPr lang="en-US"/>
        </a:p>
      </dgm:t>
    </dgm:pt>
    <dgm:pt modelId="{8594A98D-E0AD-427F-8864-E55F6619F2B1}">
      <dgm:prSet phldrT="[Text]"/>
      <dgm:spPr/>
      <dgm:t>
        <a:bodyPr/>
        <a:lstStyle/>
        <a:p>
          <a:r>
            <a:rPr lang="en-US"/>
            <a:t>Finance </a:t>
          </a:r>
        </a:p>
        <a:p>
          <a:r>
            <a:rPr lang="en-US"/>
            <a:t>(Dollars and Sense)</a:t>
          </a:r>
        </a:p>
      </dgm:t>
    </dgm:pt>
    <dgm:pt modelId="{1A42D370-4DDF-4AF7-B7A0-3E2B81A64013}" type="parTrans" cxnId="{14257B53-2841-4B55-9CF3-5C2AD4343A35}">
      <dgm:prSet/>
      <dgm:spPr/>
      <dgm:t>
        <a:bodyPr/>
        <a:lstStyle/>
        <a:p>
          <a:endParaRPr lang="en-US"/>
        </a:p>
      </dgm:t>
    </dgm:pt>
    <dgm:pt modelId="{8E706B68-4EE7-4239-863A-03C0B7640E5F}" type="sibTrans" cxnId="{14257B53-2841-4B55-9CF3-5C2AD4343A35}">
      <dgm:prSet/>
      <dgm:spPr/>
      <dgm:t>
        <a:bodyPr/>
        <a:lstStyle/>
        <a:p>
          <a:endParaRPr lang="en-US"/>
        </a:p>
      </dgm:t>
    </dgm:pt>
    <dgm:pt modelId="{22248A28-5B19-42B1-826F-AC68C5790DF8}">
      <dgm:prSet phldrT="[Text]"/>
      <dgm:spPr/>
      <dgm:t>
        <a:bodyPr/>
        <a:lstStyle/>
        <a:p>
          <a:r>
            <a:rPr lang="en-US"/>
            <a:t>Engineering and Contruction </a:t>
          </a:r>
        </a:p>
      </dgm:t>
    </dgm:pt>
    <dgm:pt modelId="{ED4CC267-21A1-4CB1-B6EC-2824AEC50992}" type="parTrans" cxnId="{AAD47782-9F8A-47DF-8595-D93FEC8EF674}">
      <dgm:prSet/>
      <dgm:spPr/>
      <dgm:t>
        <a:bodyPr/>
        <a:lstStyle/>
        <a:p>
          <a:endParaRPr lang="en-US"/>
        </a:p>
      </dgm:t>
    </dgm:pt>
    <dgm:pt modelId="{0BD1D6DD-C03F-419E-AC50-D1EFD870A094}" type="sibTrans" cxnId="{AAD47782-9F8A-47DF-8595-D93FEC8EF674}">
      <dgm:prSet/>
      <dgm:spPr/>
      <dgm:t>
        <a:bodyPr/>
        <a:lstStyle/>
        <a:p>
          <a:endParaRPr lang="en-US"/>
        </a:p>
      </dgm:t>
    </dgm:pt>
    <dgm:pt modelId="{D4B1502B-77EA-4716-ABFD-069FF059FE21}">
      <dgm:prSet phldrT="[Text]"/>
      <dgm:spPr/>
      <dgm:t>
        <a:bodyPr/>
        <a:lstStyle/>
        <a:p>
          <a:r>
            <a:rPr lang="en-US" dirty="0"/>
            <a:t>Public Health and Safety </a:t>
          </a:r>
        </a:p>
      </dgm:t>
    </dgm:pt>
    <dgm:pt modelId="{B89F334E-6303-46C0-BC52-2837E9C05FE2}" type="parTrans" cxnId="{A971A678-0B68-4622-9448-0C26199FBEE1}">
      <dgm:prSet/>
      <dgm:spPr/>
      <dgm:t>
        <a:bodyPr/>
        <a:lstStyle/>
        <a:p>
          <a:endParaRPr lang="en-US"/>
        </a:p>
      </dgm:t>
    </dgm:pt>
    <dgm:pt modelId="{55994136-FFF4-4D32-9FC8-BF4B346A9F8A}" type="sibTrans" cxnId="{A971A678-0B68-4622-9448-0C26199FBEE1}">
      <dgm:prSet/>
      <dgm:spPr/>
      <dgm:t>
        <a:bodyPr/>
        <a:lstStyle/>
        <a:p>
          <a:endParaRPr lang="en-US"/>
        </a:p>
      </dgm:t>
    </dgm:pt>
    <dgm:pt modelId="{93CC7775-487A-4C55-8E0D-EA78C59136EC}">
      <dgm:prSet/>
      <dgm:spPr/>
      <dgm:t>
        <a:bodyPr/>
        <a:lstStyle/>
        <a:p>
          <a:r>
            <a:rPr lang="en-US"/>
            <a:t>Communications</a:t>
          </a:r>
        </a:p>
      </dgm:t>
    </dgm:pt>
    <dgm:pt modelId="{3B26093A-D17E-4B18-A5A6-4A73860FCAC1}" type="parTrans" cxnId="{DC2D8F22-ECF2-498E-9289-36F46C915AC4}">
      <dgm:prSet/>
      <dgm:spPr/>
      <dgm:t>
        <a:bodyPr/>
        <a:lstStyle/>
        <a:p>
          <a:endParaRPr lang="en-US"/>
        </a:p>
      </dgm:t>
    </dgm:pt>
    <dgm:pt modelId="{477BE964-A8CA-4284-93B4-A88C6C3E8BF1}" type="sibTrans" cxnId="{DC2D8F22-ECF2-498E-9289-36F46C915AC4}">
      <dgm:prSet/>
      <dgm:spPr/>
      <dgm:t>
        <a:bodyPr/>
        <a:lstStyle/>
        <a:p>
          <a:endParaRPr lang="en-US"/>
        </a:p>
      </dgm:t>
    </dgm:pt>
    <dgm:pt modelId="{DB94B9BD-3A0C-4367-8FD2-04BA7AAB52FC}" type="pres">
      <dgm:prSet presAssocID="{FF57CB55-A677-4767-98C1-75D8DDB136AB}" presName="hierChild1" presStyleCnt="0">
        <dgm:presLayoutVars>
          <dgm:orgChart val="1"/>
          <dgm:chPref val="1"/>
          <dgm:dir/>
          <dgm:animOne val="branch"/>
          <dgm:animLvl val="lvl"/>
          <dgm:resizeHandles/>
        </dgm:presLayoutVars>
      </dgm:prSet>
      <dgm:spPr/>
    </dgm:pt>
    <dgm:pt modelId="{532F6A5D-36F5-4CAE-B0B4-CE7CFB0A01EB}" type="pres">
      <dgm:prSet presAssocID="{A9394408-0252-493F-B9EA-AAC0C69E4BB5}" presName="hierRoot1" presStyleCnt="0">
        <dgm:presLayoutVars>
          <dgm:hierBranch val="init"/>
        </dgm:presLayoutVars>
      </dgm:prSet>
      <dgm:spPr/>
    </dgm:pt>
    <dgm:pt modelId="{87F701D3-7662-4CEA-8522-31143AFE6DE6}" type="pres">
      <dgm:prSet presAssocID="{A9394408-0252-493F-B9EA-AAC0C69E4BB5}" presName="rootComposite1" presStyleCnt="0"/>
      <dgm:spPr/>
    </dgm:pt>
    <dgm:pt modelId="{AB89F805-04C8-470F-8212-60415C0781B3}" type="pres">
      <dgm:prSet presAssocID="{A9394408-0252-493F-B9EA-AAC0C69E4BB5}" presName="rootText1" presStyleLbl="node0" presStyleIdx="0" presStyleCnt="1" custScaleX="167779">
        <dgm:presLayoutVars>
          <dgm:chPref val="3"/>
        </dgm:presLayoutVars>
      </dgm:prSet>
      <dgm:spPr/>
    </dgm:pt>
    <dgm:pt modelId="{38610122-5820-4DC1-93A1-A3A2559AA99C}" type="pres">
      <dgm:prSet presAssocID="{A9394408-0252-493F-B9EA-AAC0C69E4BB5}" presName="rootConnector1" presStyleLbl="node1" presStyleIdx="0" presStyleCnt="0"/>
      <dgm:spPr/>
    </dgm:pt>
    <dgm:pt modelId="{6BF91F3A-2650-4FB0-B670-03BA7CFEFFBC}" type="pres">
      <dgm:prSet presAssocID="{A9394408-0252-493F-B9EA-AAC0C69E4BB5}" presName="hierChild2" presStyleCnt="0"/>
      <dgm:spPr/>
    </dgm:pt>
    <dgm:pt modelId="{40994CAA-4C13-45E4-9B40-AFB2B7BD10FC}" type="pres">
      <dgm:prSet presAssocID="{1A42D370-4DDF-4AF7-B7A0-3E2B81A64013}" presName="Name37" presStyleLbl="parChTrans1D2" presStyleIdx="0" presStyleCnt="4"/>
      <dgm:spPr/>
    </dgm:pt>
    <dgm:pt modelId="{F87F0F32-3325-4E85-93B5-A151C3DA5405}" type="pres">
      <dgm:prSet presAssocID="{8594A98D-E0AD-427F-8864-E55F6619F2B1}" presName="hierRoot2" presStyleCnt="0">
        <dgm:presLayoutVars>
          <dgm:hierBranch val="init"/>
        </dgm:presLayoutVars>
      </dgm:prSet>
      <dgm:spPr/>
    </dgm:pt>
    <dgm:pt modelId="{161EC69D-D405-4CBC-82FB-5BAE83A7832A}" type="pres">
      <dgm:prSet presAssocID="{8594A98D-E0AD-427F-8864-E55F6619F2B1}" presName="rootComposite" presStyleCnt="0"/>
      <dgm:spPr/>
    </dgm:pt>
    <dgm:pt modelId="{752F59D1-2A3E-4822-B1C2-80514320797A}" type="pres">
      <dgm:prSet presAssocID="{8594A98D-E0AD-427F-8864-E55F6619F2B1}" presName="rootText" presStyleLbl="node2" presStyleIdx="0" presStyleCnt="4">
        <dgm:presLayoutVars>
          <dgm:chPref val="3"/>
        </dgm:presLayoutVars>
      </dgm:prSet>
      <dgm:spPr/>
    </dgm:pt>
    <dgm:pt modelId="{821517DB-FB08-4FC5-9858-0470C806AFD1}" type="pres">
      <dgm:prSet presAssocID="{8594A98D-E0AD-427F-8864-E55F6619F2B1}" presName="rootConnector" presStyleLbl="node2" presStyleIdx="0" presStyleCnt="4"/>
      <dgm:spPr/>
    </dgm:pt>
    <dgm:pt modelId="{26FB8FD6-B251-4A00-81D9-8D75090AC036}" type="pres">
      <dgm:prSet presAssocID="{8594A98D-E0AD-427F-8864-E55F6619F2B1}" presName="hierChild4" presStyleCnt="0"/>
      <dgm:spPr/>
    </dgm:pt>
    <dgm:pt modelId="{CC54CCCA-1390-4E2F-A29E-D57778595D12}" type="pres">
      <dgm:prSet presAssocID="{8594A98D-E0AD-427F-8864-E55F6619F2B1}" presName="hierChild5" presStyleCnt="0"/>
      <dgm:spPr/>
    </dgm:pt>
    <dgm:pt modelId="{78D3972E-BE76-4DCD-8D81-4245879E867E}" type="pres">
      <dgm:prSet presAssocID="{ED4CC267-21A1-4CB1-B6EC-2824AEC50992}" presName="Name37" presStyleLbl="parChTrans1D2" presStyleIdx="1" presStyleCnt="4"/>
      <dgm:spPr/>
    </dgm:pt>
    <dgm:pt modelId="{2CF3202A-1896-4FA2-AA49-BE84DE4C5D41}" type="pres">
      <dgm:prSet presAssocID="{22248A28-5B19-42B1-826F-AC68C5790DF8}" presName="hierRoot2" presStyleCnt="0">
        <dgm:presLayoutVars>
          <dgm:hierBranch val="init"/>
        </dgm:presLayoutVars>
      </dgm:prSet>
      <dgm:spPr/>
    </dgm:pt>
    <dgm:pt modelId="{83860672-FAF9-4026-A0AC-C0F4730E51B7}" type="pres">
      <dgm:prSet presAssocID="{22248A28-5B19-42B1-826F-AC68C5790DF8}" presName="rootComposite" presStyleCnt="0"/>
      <dgm:spPr/>
    </dgm:pt>
    <dgm:pt modelId="{6F80162B-4057-4C40-93FB-CBE40582A84D}" type="pres">
      <dgm:prSet presAssocID="{22248A28-5B19-42B1-826F-AC68C5790DF8}" presName="rootText" presStyleLbl="node2" presStyleIdx="1" presStyleCnt="4">
        <dgm:presLayoutVars>
          <dgm:chPref val="3"/>
        </dgm:presLayoutVars>
      </dgm:prSet>
      <dgm:spPr/>
    </dgm:pt>
    <dgm:pt modelId="{D54509C5-4CE0-4663-A2AA-A10E2E80738A}" type="pres">
      <dgm:prSet presAssocID="{22248A28-5B19-42B1-826F-AC68C5790DF8}" presName="rootConnector" presStyleLbl="node2" presStyleIdx="1" presStyleCnt="4"/>
      <dgm:spPr/>
    </dgm:pt>
    <dgm:pt modelId="{79D96589-B056-4A43-954E-CBFE8816D290}" type="pres">
      <dgm:prSet presAssocID="{22248A28-5B19-42B1-826F-AC68C5790DF8}" presName="hierChild4" presStyleCnt="0"/>
      <dgm:spPr/>
    </dgm:pt>
    <dgm:pt modelId="{FECEA0BF-52FB-441A-A066-84C124D96FAD}" type="pres">
      <dgm:prSet presAssocID="{22248A28-5B19-42B1-826F-AC68C5790DF8}" presName="hierChild5" presStyleCnt="0"/>
      <dgm:spPr/>
    </dgm:pt>
    <dgm:pt modelId="{B54FD20F-824D-4C32-B6B4-8358E8B14015}" type="pres">
      <dgm:prSet presAssocID="{B89F334E-6303-46C0-BC52-2837E9C05FE2}" presName="Name37" presStyleLbl="parChTrans1D2" presStyleIdx="2" presStyleCnt="4"/>
      <dgm:spPr/>
    </dgm:pt>
    <dgm:pt modelId="{4FD91083-41A7-4335-A35C-27A7169CEE5B}" type="pres">
      <dgm:prSet presAssocID="{D4B1502B-77EA-4716-ABFD-069FF059FE21}" presName="hierRoot2" presStyleCnt="0">
        <dgm:presLayoutVars>
          <dgm:hierBranch val="init"/>
        </dgm:presLayoutVars>
      </dgm:prSet>
      <dgm:spPr/>
    </dgm:pt>
    <dgm:pt modelId="{A35C1F1A-46AC-46FF-83B1-773CD84A0F09}" type="pres">
      <dgm:prSet presAssocID="{D4B1502B-77EA-4716-ABFD-069FF059FE21}" presName="rootComposite" presStyleCnt="0"/>
      <dgm:spPr/>
    </dgm:pt>
    <dgm:pt modelId="{DC282878-7BBB-4430-AA67-13BAE6EF7D6C}" type="pres">
      <dgm:prSet presAssocID="{D4B1502B-77EA-4716-ABFD-069FF059FE21}" presName="rootText" presStyleLbl="node2" presStyleIdx="2" presStyleCnt="4">
        <dgm:presLayoutVars>
          <dgm:chPref val="3"/>
        </dgm:presLayoutVars>
      </dgm:prSet>
      <dgm:spPr/>
    </dgm:pt>
    <dgm:pt modelId="{8D7C4FED-8334-4669-BEC2-F70085B5643B}" type="pres">
      <dgm:prSet presAssocID="{D4B1502B-77EA-4716-ABFD-069FF059FE21}" presName="rootConnector" presStyleLbl="node2" presStyleIdx="2" presStyleCnt="4"/>
      <dgm:spPr/>
    </dgm:pt>
    <dgm:pt modelId="{5646E755-4CEA-4501-9129-7DD58D77F792}" type="pres">
      <dgm:prSet presAssocID="{D4B1502B-77EA-4716-ABFD-069FF059FE21}" presName="hierChild4" presStyleCnt="0"/>
      <dgm:spPr/>
    </dgm:pt>
    <dgm:pt modelId="{8A68C3BC-DAC7-41F7-A455-B630D47EDEB5}" type="pres">
      <dgm:prSet presAssocID="{D4B1502B-77EA-4716-ABFD-069FF059FE21}" presName="hierChild5" presStyleCnt="0"/>
      <dgm:spPr/>
    </dgm:pt>
    <dgm:pt modelId="{C03CE6AF-95F9-4569-8BDA-6116853EC55B}" type="pres">
      <dgm:prSet presAssocID="{3B26093A-D17E-4B18-A5A6-4A73860FCAC1}" presName="Name37" presStyleLbl="parChTrans1D2" presStyleIdx="3" presStyleCnt="4"/>
      <dgm:spPr/>
    </dgm:pt>
    <dgm:pt modelId="{9A67DA5F-CB3A-4F81-939C-95D9EB69C80E}" type="pres">
      <dgm:prSet presAssocID="{93CC7775-487A-4C55-8E0D-EA78C59136EC}" presName="hierRoot2" presStyleCnt="0">
        <dgm:presLayoutVars>
          <dgm:hierBranch val="init"/>
        </dgm:presLayoutVars>
      </dgm:prSet>
      <dgm:spPr/>
    </dgm:pt>
    <dgm:pt modelId="{DADE2159-859A-4439-A96F-89C1E23FA882}" type="pres">
      <dgm:prSet presAssocID="{93CC7775-487A-4C55-8E0D-EA78C59136EC}" presName="rootComposite" presStyleCnt="0"/>
      <dgm:spPr/>
    </dgm:pt>
    <dgm:pt modelId="{DB7B6821-5167-46AA-8222-A8D01CC2593D}" type="pres">
      <dgm:prSet presAssocID="{93CC7775-487A-4C55-8E0D-EA78C59136EC}" presName="rootText" presStyleLbl="node2" presStyleIdx="3" presStyleCnt="4">
        <dgm:presLayoutVars>
          <dgm:chPref val="3"/>
        </dgm:presLayoutVars>
      </dgm:prSet>
      <dgm:spPr/>
    </dgm:pt>
    <dgm:pt modelId="{6BCBFE04-2D5F-4CC2-9F8C-BAA49534770A}" type="pres">
      <dgm:prSet presAssocID="{93CC7775-487A-4C55-8E0D-EA78C59136EC}" presName="rootConnector" presStyleLbl="node2" presStyleIdx="3" presStyleCnt="4"/>
      <dgm:spPr/>
    </dgm:pt>
    <dgm:pt modelId="{455DF8EB-EF9C-4B39-843E-86BA838993F0}" type="pres">
      <dgm:prSet presAssocID="{93CC7775-487A-4C55-8E0D-EA78C59136EC}" presName="hierChild4" presStyleCnt="0"/>
      <dgm:spPr/>
    </dgm:pt>
    <dgm:pt modelId="{E82C682F-97D7-4AF9-BDD9-5829FF279B15}" type="pres">
      <dgm:prSet presAssocID="{93CC7775-487A-4C55-8E0D-EA78C59136EC}" presName="hierChild5" presStyleCnt="0"/>
      <dgm:spPr/>
    </dgm:pt>
    <dgm:pt modelId="{5496646B-07F9-49EA-83FF-DDCAD0F2FFBE}" type="pres">
      <dgm:prSet presAssocID="{A9394408-0252-493F-B9EA-AAC0C69E4BB5}" presName="hierChild3" presStyleCnt="0"/>
      <dgm:spPr/>
    </dgm:pt>
  </dgm:ptLst>
  <dgm:cxnLst>
    <dgm:cxn modelId="{11466702-9D21-4211-899D-CFCA5EF1568B}" type="presOf" srcId="{FF57CB55-A677-4767-98C1-75D8DDB136AB}" destId="{DB94B9BD-3A0C-4367-8FD2-04BA7AAB52FC}" srcOrd="0" destOrd="0" presId="urn:microsoft.com/office/officeart/2005/8/layout/orgChart1"/>
    <dgm:cxn modelId="{BA03060F-0030-4D57-9F58-350E510159A3}" srcId="{FF57CB55-A677-4767-98C1-75D8DDB136AB}" destId="{A9394408-0252-493F-B9EA-AAC0C69E4BB5}" srcOrd="0" destOrd="0" parTransId="{42DE098D-CC9B-449B-A1AA-4B5B13D43EA9}" sibTransId="{7ACE82F4-FBB4-4504-80C9-286B3B62BF67}"/>
    <dgm:cxn modelId="{2CB59D18-9BEB-4548-BAD7-21C041F8AE95}" type="presOf" srcId="{D4B1502B-77EA-4716-ABFD-069FF059FE21}" destId="{8D7C4FED-8334-4669-BEC2-F70085B5643B}" srcOrd="1" destOrd="0" presId="urn:microsoft.com/office/officeart/2005/8/layout/orgChart1"/>
    <dgm:cxn modelId="{21DD771C-8F55-440B-A3EE-3B098A98A9C8}" type="presOf" srcId="{3B26093A-D17E-4B18-A5A6-4A73860FCAC1}" destId="{C03CE6AF-95F9-4569-8BDA-6116853EC55B}" srcOrd="0" destOrd="0" presId="urn:microsoft.com/office/officeart/2005/8/layout/orgChart1"/>
    <dgm:cxn modelId="{DC2D8F22-ECF2-498E-9289-36F46C915AC4}" srcId="{A9394408-0252-493F-B9EA-AAC0C69E4BB5}" destId="{93CC7775-487A-4C55-8E0D-EA78C59136EC}" srcOrd="3" destOrd="0" parTransId="{3B26093A-D17E-4B18-A5A6-4A73860FCAC1}" sibTransId="{477BE964-A8CA-4284-93B4-A88C6C3E8BF1}"/>
    <dgm:cxn modelId="{C9996025-5385-4A8C-8540-1D0FA22720B9}" type="presOf" srcId="{D4B1502B-77EA-4716-ABFD-069FF059FE21}" destId="{DC282878-7BBB-4430-AA67-13BAE6EF7D6C}" srcOrd="0" destOrd="0" presId="urn:microsoft.com/office/officeart/2005/8/layout/orgChart1"/>
    <dgm:cxn modelId="{2ECDD75B-BC67-43FF-94D8-C61BE52C9851}" type="presOf" srcId="{A9394408-0252-493F-B9EA-AAC0C69E4BB5}" destId="{AB89F805-04C8-470F-8212-60415C0781B3}" srcOrd="0" destOrd="0" presId="urn:microsoft.com/office/officeart/2005/8/layout/orgChart1"/>
    <dgm:cxn modelId="{85E2C95D-1344-42C3-975A-1953259F0924}" type="presOf" srcId="{8594A98D-E0AD-427F-8864-E55F6619F2B1}" destId="{752F59D1-2A3E-4822-B1C2-80514320797A}" srcOrd="0" destOrd="0" presId="urn:microsoft.com/office/officeart/2005/8/layout/orgChart1"/>
    <dgm:cxn modelId="{9E558766-22EE-4C4B-821E-CE55C70E890D}" type="presOf" srcId="{93CC7775-487A-4C55-8E0D-EA78C59136EC}" destId="{DB7B6821-5167-46AA-8222-A8D01CC2593D}" srcOrd="0" destOrd="0" presId="urn:microsoft.com/office/officeart/2005/8/layout/orgChart1"/>
    <dgm:cxn modelId="{14257B53-2841-4B55-9CF3-5C2AD4343A35}" srcId="{A9394408-0252-493F-B9EA-AAC0C69E4BB5}" destId="{8594A98D-E0AD-427F-8864-E55F6619F2B1}" srcOrd="0" destOrd="0" parTransId="{1A42D370-4DDF-4AF7-B7A0-3E2B81A64013}" sibTransId="{8E706B68-4EE7-4239-863A-03C0B7640E5F}"/>
    <dgm:cxn modelId="{689A8578-06C9-4A18-9024-EBFED88D63AC}" type="presOf" srcId="{A9394408-0252-493F-B9EA-AAC0C69E4BB5}" destId="{38610122-5820-4DC1-93A1-A3A2559AA99C}" srcOrd="1" destOrd="0" presId="urn:microsoft.com/office/officeart/2005/8/layout/orgChart1"/>
    <dgm:cxn modelId="{A971A678-0B68-4622-9448-0C26199FBEE1}" srcId="{A9394408-0252-493F-B9EA-AAC0C69E4BB5}" destId="{D4B1502B-77EA-4716-ABFD-069FF059FE21}" srcOrd="2" destOrd="0" parTransId="{B89F334E-6303-46C0-BC52-2837E9C05FE2}" sibTransId="{55994136-FFF4-4D32-9FC8-BF4B346A9F8A}"/>
    <dgm:cxn modelId="{AAD47782-9F8A-47DF-8595-D93FEC8EF674}" srcId="{A9394408-0252-493F-B9EA-AAC0C69E4BB5}" destId="{22248A28-5B19-42B1-826F-AC68C5790DF8}" srcOrd="1" destOrd="0" parTransId="{ED4CC267-21A1-4CB1-B6EC-2824AEC50992}" sibTransId="{0BD1D6DD-C03F-419E-AC50-D1EFD870A094}"/>
    <dgm:cxn modelId="{ADF44F83-8B83-4DD7-8190-7ADA67C0F5E7}" type="presOf" srcId="{22248A28-5B19-42B1-826F-AC68C5790DF8}" destId="{6F80162B-4057-4C40-93FB-CBE40582A84D}" srcOrd="0" destOrd="0" presId="urn:microsoft.com/office/officeart/2005/8/layout/orgChart1"/>
    <dgm:cxn modelId="{C2F4BCA7-D4E2-4E63-A775-D77CA3C890D5}" type="presOf" srcId="{B89F334E-6303-46C0-BC52-2837E9C05FE2}" destId="{B54FD20F-824D-4C32-B6B4-8358E8B14015}" srcOrd="0" destOrd="0" presId="urn:microsoft.com/office/officeart/2005/8/layout/orgChart1"/>
    <dgm:cxn modelId="{46C903B9-ECF6-4150-8072-616F60A77945}" type="presOf" srcId="{93CC7775-487A-4C55-8E0D-EA78C59136EC}" destId="{6BCBFE04-2D5F-4CC2-9F8C-BAA49534770A}" srcOrd="1" destOrd="0" presId="urn:microsoft.com/office/officeart/2005/8/layout/orgChart1"/>
    <dgm:cxn modelId="{69BEAEBC-9F90-462F-8496-683595B3F977}" type="presOf" srcId="{ED4CC267-21A1-4CB1-B6EC-2824AEC50992}" destId="{78D3972E-BE76-4DCD-8D81-4245879E867E}" srcOrd="0" destOrd="0" presId="urn:microsoft.com/office/officeart/2005/8/layout/orgChart1"/>
    <dgm:cxn modelId="{8D0181E9-FB9E-4187-BA85-99F8F4CA04AB}" type="presOf" srcId="{22248A28-5B19-42B1-826F-AC68C5790DF8}" destId="{D54509C5-4CE0-4663-A2AA-A10E2E80738A}" srcOrd="1" destOrd="0" presId="urn:microsoft.com/office/officeart/2005/8/layout/orgChart1"/>
    <dgm:cxn modelId="{34FE21FA-B67F-4A2C-B95B-21C374106187}" type="presOf" srcId="{1A42D370-4DDF-4AF7-B7A0-3E2B81A64013}" destId="{40994CAA-4C13-45E4-9B40-AFB2B7BD10FC}" srcOrd="0" destOrd="0" presId="urn:microsoft.com/office/officeart/2005/8/layout/orgChart1"/>
    <dgm:cxn modelId="{CA461EFD-8FA8-4B87-9B45-54242B7E8D5D}" type="presOf" srcId="{8594A98D-E0AD-427F-8864-E55F6619F2B1}" destId="{821517DB-FB08-4FC5-9858-0470C806AFD1}" srcOrd="1" destOrd="0" presId="urn:microsoft.com/office/officeart/2005/8/layout/orgChart1"/>
    <dgm:cxn modelId="{5E394AA8-2EF9-4E4D-874B-94D5BB17DFA9}" type="presParOf" srcId="{DB94B9BD-3A0C-4367-8FD2-04BA7AAB52FC}" destId="{532F6A5D-36F5-4CAE-B0B4-CE7CFB0A01EB}" srcOrd="0" destOrd="0" presId="urn:microsoft.com/office/officeart/2005/8/layout/orgChart1"/>
    <dgm:cxn modelId="{8839B471-B155-461B-8C70-5F0EB3C0F866}" type="presParOf" srcId="{532F6A5D-36F5-4CAE-B0B4-CE7CFB0A01EB}" destId="{87F701D3-7662-4CEA-8522-31143AFE6DE6}" srcOrd="0" destOrd="0" presId="urn:microsoft.com/office/officeart/2005/8/layout/orgChart1"/>
    <dgm:cxn modelId="{529AB24D-4EF0-42F6-BE7D-D6F8EC268C53}" type="presParOf" srcId="{87F701D3-7662-4CEA-8522-31143AFE6DE6}" destId="{AB89F805-04C8-470F-8212-60415C0781B3}" srcOrd="0" destOrd="0" presId="urn:microsoft.com/office/officeart/2005/8/layout/orgChart1"/>
    <dgm:cxn modelId="{AF777A7B-EAD1-412C-B3D0-AF38C2057354}" type="presParOf" srcId="{87F701D3-7662-4CEA-8522-31143AFE6DE6}" destId="{38610122-5820-4DC1-93A1-A3A2559AA99C}" srcOrd="1" destOrd="0" presId="urn:microsoft.com/office/officeart/2005/8/layout/orgChart1"/>
    <dgm:cxn modelId="{60D4423D-D5B7-4F28-8F23-08F4B6A16C57}" type="presParOf" srcId="{532F6A5D-36F5-4CAE-B0B4-CE7CFB0A01EB}" destId="{6BF91F3A-2650-4FB0-B670-03BA7CFEFFBC}" srcOrd="1" destOrd="0" presId="urn:microsoft.com/office/officeart/2005/8/layout/orgChart1"/>
    <dgm:cxn modelId="{5AA185DC-6345-44D9-82D6-8F936DC1AAFE}" type="presParOf" srcId="{6BF91F3A-2650-4FB0-B670-03BA7CFEFFBC}" destId="{40994CAA-4C13-45E4-9B40-AFB2B7BD10FC}" srcOrd="0" destOrd="0" presId="urn:microsoft.com/office/officeart/2005/8/layout/orgChart1"/>
    <dgm:cxn modelId="{1A4719CA-2E59-456F-A0AA-48D913ED7834}" type="presParOf" srcId="{6BF91F3A-2650-4FB0-B670-03BA7CFEFFBC}" destId="{F87F0F32-3325-4E85-93B5-A151C3DA5405}" srcOrd="1" destOrd="0" presId="urn:microsoft.com/office/officeart/2005/8/layout/orgChart1"/>
    <dgm:cxn modelId="{F33BA758-59FF-4343-9B74-B7708F2564A2}" type="presParOf" srcId="{F87F0F32-3325-4E85-93B5-A151C3DA5405}" destId="{161EC69D-D405-4CBC-82FB-5BAE83A7832A}" srcOrd="0" destOrd="0" presId="urn:microsoft.com/office/officeart/2005/8/layout/orgChart1"/>
    <dgm:cxn modelId="{67AC83BE-B8BE-4733-9B61-C373EB33C87F}" type="presParOf" srcId="{161EC69D-D405-4CBC-82FB-5BAE83A7832A}" destId="{752F59D1-2A3E-4822-B1C2-80514320797A}" srcOrd="0" destOrd="0" presId="urn:microsoft.com/office/officeart/2005/8/layout/orgChart1"/>
    <dgm:cxn modelId="{A31E857A-69D1-47D6-942C-752A9B900B3E}" type="presParOf" srcId="{161EC69D-D405-4CBC-82FB-5BAE83A7832A}" destId="{821517DB-FB08-4FC5-9858-0470C806AFD1}" srcOrd="1" destOrd="0" presId="urn:microsoft.com/office/officeart/2005/8/layout/orgChart1"/>
    <dgm:cxn modelId="{95C69155-F7DA-4BF9-AE1A-3AC8CDA5649B}" type="presParOf" srcId="{F87F0F32-3325-4E85-93B5-A151C3DA5405}" destId="{26FB8FD6-B251-4A00-81D9-8D75090AC036}" srcOrd="1" destOrd="0" presId="urn:microsoft.com/office/officeart/2005/8/layout/orgChart1"/>
    <dgm:cxn modelId="{AADF8D61-9334-40D1-A2A1-057EE5DCF783}" type="presParOf" srcId="{F87F0F32-3325-4E85-93B5-A151C3DA5405}" destId="{CC54CCCA-1390-4E2F-A29E-D57778595D12}" srcOrd="2" destOrd="0" presId="urn:microsoft.com/office/officeart/2005/8/layout/orgChart1"/>
    <dgm:cxn modelId="{B661FA73-2E73-46A2-8C45-084DCF169D4F}" type="presParOf" srcId="{6BF91F3A-2650-4FB0-B670-03BA7CFEFFBC}" destId="{78D3972E-BE76-4DCD-8D81-4245879E867E}" srcOrd="2" destOrd="0" presId="urn:microsoft.com/office/officeart/2005/8/layout/orgChart1"/>
    <dgm:cxn modelId="{5AC0E1D2-3D3D-43B3-A8E5-4173D3CA548D}" type="presParOf" srcId="{6BF91F3A-2650-4FB0-B670-03BA7CFEFFBC}" destId="{2CF3202A-1896-4FA2-AA49-BE84DE4C5D41}" srcOrd="3" destOrd="0" presId="urn:microsoft.com/office/officeart/2005/8/layout/orgChart1"/>
    <dgm:cxn modelId="{6B6DAC3D-C9AF-49E1-A3EC-79A8BEF21700}" type="presParOf" srcId="{2CF3202A-1896-4FA2-AA49-BE84DE4C5D41}" destId="{83860672-FAF9-4026-A0AC-C0F4730E51B7}" srcOrd="0" destOrd="0" presId="urn:microsoft.com/office/officeart/2005/8/layout/orgChart1"/>
    <dgm:cxn modelId="{8D122D6D-D623-4178-91E9-215A8B5E12EE}" type="presParOf" srcId="{83860672-FAF9-4026-A0AC-C0F4730E51B7}" destId="{6F80162B-4057-4C40-93FB-CBE40582A84D}" srcOrd="0" destOrd="0" presId="urn:microsoft.com/office/officeart/2005/8/layout/orgChart1"/>
    <dgm:cxn modelId="{76A4155B-DEB9-48F2-BD02-C5A79AA0F0C1}" type="presParOf" srcId="{83860672-FAF9-4026-A0AC-C0F4730E51B7}" destId="{D54509C5-4CE0-4663-A2AA-A10E2E80738A}" srcOrd="1" destOrd="0" presId="urn:microsoft.com/office/officeart/2005/8/layout/orgChart1"/>
    <dgm:cxn modelId="{6BFE325A-D70E-4D8F-A20C-DEA792FEA67C}" type="presParOf" srcId="{2CF3202A-1896-4FA2-AA49-BE84DE4C5D41}" destId="{79D96589-B056-4A43-954E-CBFE8816D290}" srcOrd="1" destOrd="0" presId="urn:microsoft.com/office/officeart/2005/8/layout/orgChart1"/>
    <dgm:cxn modelId="{A612A755-F607-49AA-B5AE-80C4631F77B6}" type="presParOf" srcId="{2CF3202A-1896-4FA2-AA49-BE84DE4C5D41}" destId="{FECEA0BF-52FB-441A-A066-84C124D96FAD}" srcOrd="2" destOrd="0" presId="urn:microsoft.com/office/officeart/2005/8/layout/orgChart1"/>
    <dgm:cxn modelId="{5EB98A47-C95F-4EE0-93B4-274486D0DBCC}" type="presParOf" srcId="{6BF91F3A-2650-4FB0-B670-03BA7CFEFFBC}" destId="{B54FD20F-824D-4C32-B6B4-8358E8B14015}" srcOrd="4" destOrd="0" presId="urn:microsoft.com/office/officeart/2005/8/layout/orgChart1"/>
    <dgm:cxn modelId="{8CA49E47-2850-4EC1-B1EF-C64C2153EF06}" type="presParOf" srcId="{6BF91F3A-2650-4FB0-B670-03BA7CFEFFBC}" destId="{4FD91083-41A7-4335-A35C-27A7169CEE5B}" srcOrd="5" destOrd="0" presId="urn:microsoft.com/office/officeart/2005/8/layout/orgChart1"/>
    <dgm:cxn modelId="{91E9BE5F-0A42-412D-97EA-449922E1F554}" type="presParOf" srcId="{4FD91083-41A7-4335-A35C-27A7169CEE5B}" destId="{A35C1F1A-46AC-46FF-83B1-773CD84A0F09}" srcOrd="0" destOrd="0" presId="urn:microsoft.com/office/officeart/2005/8/layout/orgChart1"/>
    <dgm:cxn modelId="{BE84258E-E526-434E-BF8A-710A9200034A}" type="presParOf" srcId="{A35C1F1A-46AC-46FF-83B1-773CD84A0F09}" destId="{DC282878-7BBB-4430-AA67-13BAE6EF7D6C}" srcOrd="0" destOrd="0" presId="urn:microsoft.com/office/officeart/2005/8/layout/orgChart1"/>
    <dgm:cxn modelId="{5946C2CE-DAE0-4B7A-B6DA-A3529212BB3D}" type="presParOf" srcId="{A35C1F1A-46AC-46FF-83B1-773CD84A0F09}" destId="{8D7C4FED-8334-4669-BEC2-F70085B5643B}" srcOrd="1" destOrd="0" presId="urn:microsoft.com/office/officeart/2005/8/layout/orgChart1"/>
    <dgm:cxn modelId="{6DF58274-AEBF-40F6-9C25-0D473A1E8C2C}" type="presParOf" srcId="{4FD91083-41A7-4335-A35C-27A7169CEE5B}" destId="{5646E755-4CEA-4501-9129-7DD58D77F792}" srcOrd="1" destOrd="0" presId="urn:microsoft.com/office/officeart/2005/8/layout/orgChart1"/>
    <dgm:cxn modelId="{F4D22EE9-0A20-4C28-A615-6DE4F897061F}" type="presParOf" srcId="{4FD91083-41A7-4335-A35C-27A7169CEE5B}" destId="{8A68C3BC-DAC7-41F7-A455-B630D47EDEB5}" srcOrd="2" destOrd="0" presId="urn:microsoft.com/office/officeart/2005/8/layout/orgChart1"/>
    <dgm:cxn modelId="{03CCEFFB-B3FA-4B21-9C7B-9961539A863C}" type="presParOf" srcId="{6BF91F3A-2650-4FB0-B670-03BA7CFEFFBC}" destId="{C03CE6AF-95F9-4569-8BDA-6116853EC55B}" srcOrd="6" destOrd="0" presId="urn:microsoft.com/office/officeart/2005/8/layout/orgChart1"/>
    <dgm:cxn modelId="{0135E873-5436-424A-BF6D-9C19CF4F9769}" type="presParOf" srcId="{6BF91F3A-2650-4FB0-B670-03BA7CFEFFBC}" destId="{9A67DA5F-CB3A-4F81-939C-95D9EB69C80E}" srcOrd="7" destOrd="0" presId="urn:microsoft.com/office/officeart/2005/8/layout/orgChart1"/>
    <dgm:cxn modelId="{94DF8CBC-D8D1-4A93-AAE6-8A82BF4110B2}" type="presParOf" srcId="{9A67DA5F-CB3A-4F81-939C-95D9EB69C80E}" destId="{DADE2159-859A-4439-A96F-89C1E23FA882}" srcOrd="0" destOrd="0" presId="urn:microsoft.com/office/officeart/2005/8/layout/orgChart1"/>
    <dgm:cxn modelId="{712D3C77-4F2D-48FE-91EC-FAEA1CE77E86}" type="presParOf" srcId="{DADE2159-859A-4439-A96F-89C1E23FA882}" destId="{DB7B6821-5167-46AA-8222-A8D01CC2593D}" srcOrd="0" destOrd="0" presId="urn:microsoft.com/office/officeart/2005/8/layout/orgChart1"/>
    <dgm:cxn modelId="{8EEF80D6-973A-4B68-822D-9324D1A58517}" type="presParOf" srcId="{DADE2159-859A-4439-A96F-89C1E23FA882}" destId="{6BCBFE04-2D5F-4CC2-9F8C-BAA49534770A}" srcOrd="1" destOrd="0" presId="urn:microsoft.com/office/officeart/2005/8/layout/orgChart1"/>
    <dgm:cxn modelId="{2E1F60B8-68BB-4E14-99C1-938A8825C021}" type="presParOf" srcId="{9A67DA5F-CB3A-4F81-939C-95D9EB69C80E}" destId="{455DF8EB-EF9C-4B39-843E-86BA838993F0}" srcOrd="1" destOrd="0" presId="urn:microsoft.com/office/officeart/2005/8/layout/orgChart1"/>
    <dgm:cxn modelId="{64403293-6100-4B59-A862-6F09590020E0}" type="presParOf" srcId="{9A67DA5F-CB3A-4F81-939C-95D9EB69C80E}" destId="{E82C682F-97D7-4AF9-BDD9-5829FF279B15}" srcOrd="2" destOrd="0" presId="urn:microsoft.com/office/officeart/2005/8/layout/orgChart1"/>
    <dgm:cxn modelId="{765F575D-CCFB-4E27-8408-58942679F34F}" type="presParOf" srcId="{532F6A5D-36F5-4CAE-B0B4-CE7CFB0A01EB}" destId="{5496646B-07F9-49EA-83FF-DDCAD0F2FFB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CE6AF-95F9-4569-8BDA-6116853EC55B}">
      <dsp:nvSpPr>
        <dsp:cNvPr id="0" name=""/>
        <dsp:cNvSpPr/>
      </dsp:nvSpPr>
      <dsp:spPr>
        <a:xfrm>
          <a:off x="3502342" y="1071623"/>
          <a:ext cx="2743056" cy="317378"/>
        </a:xfrm>
        <a:custGeom>
          <a:avLst/>
          <a:gdLst/>
          <a:ahLst/>
          <a:cxnLst/>
          <a:rect l="0" t="0" r="0" b="0"/>
          <a:pathLst>
            <a:path>
              <a:moveTo>
                <a:pt x="0" y="0"/>
              </a:moveTo>
              <a:lnTo>
                <a:pt x="0" y="158689"/>
              </a:lnTo>
              <a:lnTo>
                <a:pt x="2743056" y="158689"/>
              </a:lnTo>
              <a:lnTo>
                <a:pt x="2743056" y="3173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4FD20F-824D-4C32-B6B4-8358E8B14015}">
      <dsp:nvSpPr>
        <dsp:cNvPr id="0" name=""/>
        <dsp:cNvSpPr/>
      </dsp:nvSpPr>
      <dsp:spPr>
        <a:xfrm>
          <a:off x="3502342" y="1071623"/>
          <a:ext cx="914352" cy="317378"/>
        </a:xfrm>
        <a:custGeom>
          <a:avLst/>
          <a:gdLst/>
          <a:ahLst/>
          <a:cxnLst/>
          <a:rect l="0" t="0" r="0" b="0"/>
          <a:pathLst>
            <a:path>
              <a:moveTo>
                <a:pt x="0" y="0"/>
              </a:moveTo>
              <a:lnTo>
                <a:pt x="0" y="158689"/>
              </a:lnTo>
              <a:lnTo>
                <a:pt x="914352" y="158689"/>
              </a:lnTo>
              <a:lnTo>
                <a:pt x="914352" y="3173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D3972E-BE76-4DCD-8D81-4245879E867E}">
      <dsp:nvSpPr>
        <dsp:cNvPr id="0" name=""/>
        <dsp:cNvSpPr/>
      </dsp:nvSpPr>
      <dsp:spPr>
        <a:xfrm>
          <a:off x="2587990" y="1071623"/>
          <a:ext cx="914352" cy="317378"/>
        </a:xfrm>
        <a:custGeom>
          <a:avLst/>
          <a:gdLst/>
          <a:ahLst/>
          <a:cxnLst/>
          <a:rect l="0" t="0" r="0" b="0"/>
          <a:pathLst>
            <a:path>
              <a:moveTo>
                <a:pt x="914352" y="0"/>
              </a:moveTo>
              <a:lnTo>
                <a:pt x="914352" y="158689"/>
              </a:lnTo>
              <a:lnTo>
                <a:pt x="0" y="158689"/>
              </a:lnTo>
              <a:lnTo>
                <a:pt x="0" y="3173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994CAA-4C13-45E4-9B40-AFB2B7BD10FC}">
      <dsp:nvSpPr>
        <dsp:cNvPr id="0" name=""/>
        <dsp:cNvSpPr/>
      </dsp:nvSpPr>
      <dsp:spPr>
        <a:xfrm>
          <a:off x="759286" y="1071623"/>
          <a:ext cx="2743056" cy="317378"/>
        </a:xfrm>
        <a:custGeom>
          <a:avLst/>
          <a:gdLst/>
          <a:ahLst/>
          <a:cxnLst/>
          <a:rect l="0" t="0" r="0" b="0"/>
          <a:pathLst>
            <a:path>
              <a:moveTo>
                <a:pt x="2743056" y="0"/>
              </a:moveTo>
              <a:lnTo>
                <a:pt x="2743056" y="158689"/>
              </a:lnTo>
              <a:lnTo>
                <a:pt x="0" y="158689"/>
              </a:lnTo>
              <a:lnTo>
                <a:pt x="0" y="3173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89F805-04C8-470F-8212-60415C0781B3}">
      <dsp:nvSpPr>
        <dsp:cNvPr id="0" name=""/>
        <dsp:cNvSpPr/>
      </dsp:nvSpPr>
      <dsp:spPr>
        <a:xfrm>
          <a:off x="2234498" y="315960"/>
          <a:ext cx="2535687" cy="7556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Administration</a:t>
          </a:r>
        </a:p>
        <a:p>
          <a:pPr marL="0" lvl="0" indent="0" algn="ctr" defTabSz="666750">
            <a:lnSpc>
              <a:spcPct val="90000"/>
            </a:lnSpc>
            <a:spcBef>
              <a:spcPct val="0"/>
            </a:spcBef>
            <a:spcAft>
              <a:spcPct val="35000"/>
            </a:spcAft>
            <a:buNone/>
          </a:pPr>
          <a:r>
            <a:rPr lang="en-US" sz="1500" kern="1200" dirty="0"/>
            <a:t>Government Relations</a:t>
          </a:r>
        </a:p>
      </dsp:txBody>
      <dsp:txXfrm>
        <a:off x="2234498" y="315960"/>
        <a:ext cx="2535687" cy="755662"/>
      </dsp:txXfrm>
    </dsp:sp>
    <dsp:sp modelId="{752F59D1-2A3E-4822-B1C2-80514320797A}">
      <dsp:nvSpPr>
        <dsp:cNvPr id="0" name=""/>
        <dsp:cNvSpPr/>
      </dsp:nvSpPr>
      <dsp:spPr>
        <a:xfrm>
          <a:off x="3623" y="1389001"/>
          <a:ext cx="1511325" cy="7556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Finance </a:t>
          </a:r>
        </a:p>
        <a:p>
          <a:pPr marL="0" lvl="0" indent="0" algn="ctr" defTabSz="666750">
            <a:lnSpc>
              <a:spcPct val="90000"/>
            </a:lnSpc>
            <a:spcBef>
              <a:spcPct val="0"/>
            </a:spcBef>
            <a:spcAft>
              <a:spcPct val="35000"/>
            </a:spcAft>
            <a:buNone/>
          </a:pPr>
          <a:r>
            <a:rPr lang="en-US" sz="1500" kern="1200"/>
            <a:t>(Dollars and Sense)</a:t>
          </a:r>
        </a:p>
      </dsp:txBody>
      <dsp:txXfrm>
        <a:off x="3623" y="1389001"/>
        <a:ext cx="1511325" cy="755662"/>
      </dsp:txXfrm>
    </dsp:sp>
    <dsp:sp modelId="{6F80162B-4057-4C40-93FB-CBE40582A84D}">
      <dsp:nvSpPr>
        <dsp:cNvPr id="0" name=""/>
        <dsp:cNvSpPr/>
      </dsp:nvSpPr>
      <dsp:spPr>
        <a:xfrm>
          <a:off x="1832327" y="1389001"/>
          <a:ext cx="1511325" cy="7556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Engineering and Contruction </a:t>
          </a:r>
        </a:p>
      </dsp:txBody>
      <dsp:txXfrm>
        <a:off x="1832327" y="1389001"/>
        <a:ext cx="1511325" cy="755662"/>
      </dsp:txXfrm>
    </dsp:sp>
    <dsp:sp modelId="{DC282878-7BBB-4430-AA67-13BAE6EF7D6C}">
      <dsp:nvSpPr>
        <dsp:cNvPr id="0" name=""/>
        <dsp:cNvSpPr/>
      </dsp:nvSpPr>
      <dsp:spPr>
        <a:xfrm>
          <a:off x="3661031" y="1389001"/>
          <a:ext cx="1511325" cy="7556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Public Health and Safety </a:t>
          </a:r>
        </a:p>
      </dsp:txBody>
      <dsp:txXfrm>
        <a:off x="3661031" y="1389001"/>
        <a:ext cx="1511325" cy="755662"/>
      </dsp:txXfrm>
    </dsp:sp>
    <dsp:sp modelId="{DB7B6821-5167-46AA-8222-A8D01CC2593D}">
      <dsp:nvSpPr>
        <dsp:cNvPr id="0" name=""/>
        <dsp:cNvSpPr/>
      </dsp:nvSpPr>
      <dsp:spPr>
        <a:xfrm>
          <a:off x="5489735" y="1389001"/>
          <a:ext cx="1511325" cy="7556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Communications</a:t>
          </a:r>
        </a:p>
      </dsp:txBody>
      <dsp:txXfrm>
        <a:off x="5489735" y="1389001"/>
        <a:ext cx="1511325" cy="75566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2/3/2022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2/3/2022</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bwMode="gray">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bwMode="white">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bwMode="ltGray">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lumMod val="7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5F4E5243-F52A-4D37-9694-EB26C6C31910}" type="datetime1">
              <a:rPr lang="en-US"/>
              <a:t>2/3/2022</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A77B6E1-634A-48DC-9E8B-D894023267EF}" type="datetime1">
              <a:rPr lang="en-US"/>
              <a:t>2/3/2022</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7B2D3E9E-A95C-48F2-B4BF-A71542E0BE9A}" type="datetime1">
              <a:rPr lang="en-US"/>
              <a:t>2/3/2022</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A50F84E2-2D7A-43CF-AC90-352A289A783A}" type="datetime1">
              <a:rPr lang="en-US"/>
              <a:t>2/3/2022</a:t>
            </a:fld>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F12952B5-7A2F-4CC8-B7CE-9234E21C2837}" type="datetime1">
              <a:rPr lang="en-US"/>
              <a:t>2/3/2022</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CE1DA07A-9201-4B4B-BAF2-015AFA30F520}" type="datetime1">
              <a:rPr lang="en-US"/>
              <a:t>2/3/2022</a:t>
            </a:fld>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73D7E00A-486F-4252-8B1D-E32645521F49}" type="datetime1">
              <a:rPr lang="en-US"/>
              <a:t>2/3/2022</a:t>
            </a:fld>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DDF5F92-E675-4B36-9A60-69A962A68675}" type="datetime1">
              <a:rPr lang="en-US"/>
              <a:t>2/3/2022</a:t>
            </a:fld>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AF6E2C9B-5FA2-460D-9BE7-B0812FC2A6FF}" type="datetime1">
              <a:rPr lang="en-US"/>
              <a:t>2/3/2022</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1D374940-A916-4C8B-9648-02A2D3898F9E}" type="datetime1">
              <a:rPr lang="en-US"/>
              <a:t>2/3/2022</a:t>
            </a:fld>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bwMode="gray">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bwMode="white">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bwMode="gray">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1100" cap="all" baseline="0">
                <a:solidFill>
                  <a:schemeClr val="tx1"/>
                </a:solidFill>
              </a:defRPr>
            </a:lvl1pPr>
          </a:lstStyle>
          <a:p>
            <a:fld id="{5586B75A-687E-405C-8A0B-8D00578BA2C3}" type="datetime1">
              <a:rPr lang="en-US" smtClean="0"/>
              <a:pPr/>
              <a:t>2/3/2022</a:t>
            </a:fld>
            <a:endParaRPr lang="en-US"/>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cap="all" baseline="0">
                <a:solidFill>
                  <a:schemeClr val="tx1"/>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50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50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50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50000"/>
            </a:schemeClr>
          </a:solidFill>
          <a:latin typeface="+mn-lt"/>
          <a:ea typeface="+mn-ea"/>
          <a:cs typeface="+mn-cs"/>
        </a:defRPr>
      </a:lvl8pPr>
      <a:lvl9pPr marL="2240280" indent="0" algn="l" defTabSz="914400" rtl="0" eaLnBrk="1" latinLnBrk="0" hangingPunct="1">
        <a:lnSpc>
          <a:spcPct val="90000"/>
        </a:lnSpc>
        <a:spcBef>
          <a:spcPts val="800"/>
        </a:spcBef>
        <a:buSzPct val="100000"/>
        <a:buFont typeface="Arial" pitchFamily="34" charset="0"/>
        <a:buNone/>
        <a:defRPr sz="1400" kern="1200">
          <a:solidFill>
            <a:schemeClr val="accent2">
              <a:lumMod val="5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hyperlink" Target="http://www.foxislandbridge.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oxislandbridg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FIBridge@outlook.com" TargetMode="External"/><Relationship Id="rId2" Type="http://schemas.openxmlformats.org/officeDocument/2006/relationships/hyperlink" Target="mailto:FoxislandCommunityConnections@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p:nvPr>
        </p:nvSpPr>
        <p:spPr>
          <a:xfrm>
            <a:off x="1341120" y="265176"/>
            <a:ext cx="9509759" cy="1088136"/>
          </a:xfrm>
        </p:spPr>
        <p:txBody>
          <a:bodyPr anchor="b">
            <a:normAutofit/>
          </a:bodyPr>
          <a:lstStyle/>
          <a:p>
            <a:r>
              <a:rPr lang="en-US" sz="3500" dirty="0"/>
              <a:t>Fox Island Community Connections Coalition </a:t>
            </a:r>
          </a:p>
          <a:p>
            <a:r>
              <a:rPr lang="en-US" sz="3500" dirty="0"/>
              <a:t>February 3, 2022</a:t>
            </a:r>
          </a:p>
        </p:txBody>
      </p:sp>
      <p:pic>
        <p:nvPicPr>
          <p:cNvPr id="5" name="Picture 4" descr="Text, application&#10;&#10;Description automatically generated">
            <a:extLst>
              <a:ext uri="{FF2B5EF4-FFF2-40B4-BE49-F238E27FC236}">
                <a16:creationId xmlns:a16="http://schemas.microsoft.com/office/drawing/2014/main" id="{6EE040E4-7A7F-4B86-B7F6-4DD94174A3B3}"/>
              </a:ext>
            </a:extLst>
          </p:cNvPr>
          <p:cNvPicPr>
            <a:picLocks noChangeAspect="1"/>
          </p:cNvPicPr>
          <p:nvPr/>
        </p:nvPicPr>
        <p:blipFill>
          <a:blip r:embed="rId2"/>
          <a:stretch>
            <a:fillRect/>
          </a:stretch>
        </p:blipFill>
        <p:spPr>
          <a:xfrm>
            <a:off x="4024884" y="1572768"/>
            <a:ext cx="4142232" cy="4142232"/>
          </a:xfrm>
          <a:prstGeom prst="rect">
            <a:avLst/>
          </a:prstGeom>
          <a:noFill/>
        </p:spPr>
      </p:pic>
    </p:spTree>
    <p:extLst>
      <p:ext uri="{BB962C8B-B14F-4D97-AF65-F5344CB8AC3E}">
        <p14:creationId xmlns:p14="http://schemas.microsoft.com/office/powerpoint/2010/main" val="1503902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Fox Island Community Connections Coalition</a:t>
            </a:r>
          </a:p>
        </p:txBody>
      </p:sp>
      <p:sp>
        <p:nvSpPr>
          <p:cNvPr id="3" name="Content Placeholder 2"/>
          <p:cNvSpPr>
            <a:spLocks noGrp="1"/>
          </p:cNvSpPr>
          <p:nvPr>
            <p:ph idx="1"/>
          </p:nvPr>
        </p:nvSpPr>
        <p:spPr/>
        <p:txBody>
          <a:bodyPr>
            <a:normAutofit/>
          </a:bodyPr>
          <a:lstStyle/>
          <a:p>
            <a:pPr marL="320040" lvl="1" indent="0" algn="ctr">
              <a:buNone/>
            </a:pPr>
            <a:r>
              <a:rPr lang="en-US" sz="3200" b="1" i="1" dirty="0"/>
              <a:t>Mission</a:t>
            </a:r>
          </a:p>
          <a:p>
            <a:pPr marL="320040" lvl="1" indent="0" algn="ctr">
              <a:buNone/>
            </a:pPr>
            <a:endParaRPr lang="en-US" b="1" dirty="0"/>
          </a:p>
          <a:p>
            <a:pPr marL="457200" marR="0">
              <a:lnSpc>
                <a:spcPct val="107000"/>
              </a:lnSpc>
              <a:spcBef>
                <a:spcPts val="0"/>
              </a:spcBef>
              <a:spcAft>
                <a:spcPts val="800"/>
              </a:spcAft>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Government Accountability</a:t>
            </a:r>
            <a:r>
              <a:rPr lang="en-US" sz="1800" dirty="0">
                <a:effectLst/>
                <a:latin typeface="Arial" panose="020B0604020202020204" pitchFamily="34" charset="0"/>
                <a:ea typeface="Calibri" panose="020F0502020204030204" pitchFamily="34" charset="0"/>
                <a:cs typeface="Times New Roman" panose="02020603050405020304" pitchFamily="18" charset="0"/>
              </a:rPr>
              <a:t>. We seek to hold the government accountable through action, planning and public communication. The Fox Island Bridge is a County owned road. As its owner, the County has a responsibility for its maintenance, repairs, long term viability and liabilities caused by failure to prudently act on its responsibilities. The County, the State and other government agencies have an obligation to support the health and public safety of its citizens. Neglecting the bridge could foreseeably leave approximately 4,000 people without access to critical services and basic necessities.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Community Cohesion</a:t>
            </a:r>
            <a:r>
              <a:rPr lang="en-US" sz="1800" dirty="0">
                <a:effectLst/>
                <a:latin typeface="Arial" panose="020B0604020202020204" pitchFamily="34" charset="0"/>
                <a:ea typeface="Calibri" panose="020F0502020204030204" pitchFamily="34" charset="0"/>
                <a:cs typeface="Times New Roman" panose="02020603050405020304" pitchFamily="18" charset="0"/>
              </a:rPr>
              <a:t>. We seek to bring the greater Fox Island community together to present a unified voice in which everyone has a voice. We seek transparent communications and access for all residents.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20040" lvl="1" indent="0" algn="ctr">
              <a:buNone/>
            </a:pPr>
            <a:endParaRPr lang="en-US" b="1" dirty="0"/>
          </a:p>
          <a:p>
            <a:pPr marL="320040" lvl="1" indent="0">
              <a:buNone/>
            </a:pPr>
            <a:endParaRPr lang="en-US" dirty="0"/>
          </a:p>
          <a:p>
            <a:pPr marL="777240" lvl="1" indent="-457200">
              <a:buFont typeface="+mj-lt"/>
              <a:buAutoNum type="arabicPeriod"/>
            </a:pPr>
            <a:endParaRPr lang="en-US" dirty="0"/>
          </a:p>
          <a:p>
            <a:pPr marL="777240" lvl="1" indent="-457200">
              <a:buFont typeface="+mj-lt"/>
              <a:buAutoNum type="arabicPeriod"/>
            </a:pPr>
            <a:endParaRPr lang="en-US" dirty="0"/>
          </a:p>
        </p:txBody>
      </p:sp>
    </p:spTree>
    <p:extLst>
      <p:ext uri="{BB962C8B-B14F-4D97-AF65-F5344CB8AC3E}">
        <p14:creationId xmlns:p14="http://schemas.microsoft.com/office/powerpoint/2010/main" val="332745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Fox Island Community Connections Coalition</a:t>
            </a:r>
          </a:p>
        </p:txBody>
      </p:sp>
      <p:sp>
        <p:nvSpPr>
          <p:cNvPr id="3" name="Content Placeholder 2"/>
          <p:cNvSpPr>
            <a:spLocks noGrp="1"/>
          </p:cNvSpPr>
          <p:nvPr>
            <p:ph idx="1"/>
          </p:nvPr>
        </p:nvSpPr>
        <p:spPr/>
        <p:txBody>
          <a:bodyPr>
            <a:normAutofit/>
          </a:bodyPr>
          <a:lstStyle/>
          <a:p>
            <a:pPr marL="320040" lvl="1" indent="0" algn="ctr">
              <a:buNone/>
            </a:pPr>
            <a:r>
              <a:rPr lang="en-US" sz="3200" b="1" i="1" dirty="0"/>
              <a:t>Vision</a:t>
            </a:r>
          </a:p>
          <a:p>
            <a:pPr marL="320040" lvl="1" indent="0" algn="ctr">
              <a:buNone/>
            </a:pPr>
            <a:endParaRPr lang="en-US" b="1" dirty="0"/>
          </a:p>
          <a:p>
            <a:pPr marL="457200" marR="0">
              <a:lnSpc>
                <a:spcPct val="107000"/>
              </a:lnSpc>
              <a:spcBef>
                <a:spcPts val="0"/>
              </a:spcBef>
              <a:spcAft>
                <a:spcPts val="8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A </a:t>
            </a:r>
            <a:r>
              <a:rPr lang="en-US" sz="2400" b="1" u="sng" dirty="0">
                <a:effectLst/>
                <a:latin typeface="Arial" panose="020B0604020202020204" pitchFamily="34" charset="0"/>
                <a:ea typeface="Calibri" panose="020F0502020204030204" pitchFamily="34" charset="0"/>
                <a:cs typeface="Times New Roman" panose="02020603050405020304" pitchFamily="18" charset="0"/>
              </a:rPr>
              <a:t>fair and equitable </a:t>
            </a:r>
            <a:r>
              <a:rPr lang="en-US" sz="2400" dirty="0">
                <a:effectLst/>
                <a:latin typeface="Arial" panose="020B0604020202020204" pitchFamily="34" charset="0"/>
                <a:ea typeface="Calibri" panose="020F0502020204030204" pitchFamily="34" charset="0"/>
                <a:cs typeface="Times New Roman" panose="02020603050405020304" pitchFamily="18" charset="0"/>
              </a:rPr>
              <a:t>decision will be made about whether the bridge is to be repaired or replaced taking into account the opinions of engineers and long term stewardship.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400" dirty="0">
                <a:effectLst/>
                <a:latin typeface="Arial" panose="020B0604020202020204" pitchFamily="34" charset="0"/>
                <a:ea typeface="Calibri" panose="020F0502020204030204" pitchFamily="34" charset="0"/>
                <a:cs typeface="Times New Roman" panose="02020603050405020304" pitchFamily="18" charset="0"/>
              </a:rPr>
              <a:t>A </a:t>
            </a:r>
            <a:r>
              <a:rPr lang="en-US" sz="2400" b="1" u="sng" dirty="0">
                <a:effectLst/>
                <a:latin typeface="Arial" panose="020B0604020202020204" pitchFamily="34" charset="0"/>
                <a:ea typeface="Calibri" panose="020F0502020204030204" pitchFamily="34" charset="0"/>
                <a:cs typeface="Times New Roman" panose="02020603050405020304" pitchFamily="18" charset="0"/>
              </a:rPr>
              <a:t>fair and equitable </a:t>
            </a:r>
            <a:r>
              <a:rPr lang="en-US" sz="2400" dirty="0">
                <a:effectLst/>
                <a:latin typeface="Arial" panose="020B0604020202020204" pitchFamily="34" charset="0"/>
                <a:ea typeface="Calibri" panose="020F0502020204030204" pitchFamily="34" charset="0"/>
                <a:cs typeface="Times New Roman" panose="02020603050405020304" pitchFamily="18" charset="0"/>
              </a:rPr>
              <a:t>decision will be made about the funding for repairing or replacing the bridge taking into account taxes already paid by Fox Island and current return on investment in County expenditures.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20040" lvl="1" indent="0" algn="ctr">
              <a:buNone/>
            </a:pPr>
            <a:endParaRPr lang="en-US" b="1" dirty="0"/>
          </a:p>
          <a:p>
            <a:pPr marL="320040" lvl="1" indent="0">
              <a:buNone/>
            </a:pPr>
            <a:endParaRPr lang="en-US" dirty="0"/>
          </a:p>
          <a:p>
            <a:pPr marL="777240" lvl="1" indent="-457200">
              <a:buFont typeface="+mj-lt"/>
              <a:buAutoNum type="arabicPeriod"/>
            </a:pPr>
            <a:endParaRPr lang="en-US" dirty="0"/>
          </a:p>
          <a:p>
            <a:pPr marL="777240" lvl="1" indent="-457200">
              <a:buFont typeface="+mj-lt"/>
              <a:buAutoNum type="arabicPeriod"/>
            </a:pPr>
            <a:endParaRPr lang="en-US" dirty="0"/>
          </a:p>
        </p:txBody>
      </p:sp>
    </p:spTree>
    <p:extLst>
      <p:ext uri="{BB962C8B-B14F-4D97-AF65-F5344CB8AC3E}">
        <p14:creationId xmlns:p14="http://schemas.microsoft.com/office/powerpoint/2010/main" val="2815315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Fox Island Community Connections Coalition</a:t>
            </a:r>
          </a:p>
        </p:txBody>
      </p:sp>
      <p:sp>
        <p:nvSpPr>
          <p:cNvPr id="3" name="Content Placeholder 2"/>
          <p:cNvSpPr>
            <a:spLocks noGrp="1"/>
          </p:cNvSpPr>
          <p:nvPr>
            <p:ph idx="1"/>
          </p:nvPr>
        </p:nvSpPr>
        <p:spPr/>
        <p:txBody>
          <a:bodyPr>
            <a:normAutofit/>
          </a:bodyPr>
          <a:lstStyle/>
          <a:p>
            <a:pPr marL="320040" lvl="1" indent="0" algn="ctr">
              <a:buNone/>
            </a:pPr>
            <a:r>
              <a:rPr lang="en-US" sz="3200" b="1" i="1" dirty="0"/>
              <a:t>Goals</a:t>
            </a:r>
            <a:endParaRPr lang="en-US" b="1" dirty="0"/>
          </a:p>
          <a:p>
            <a:pPr marL="0" marR="0" indent="0">
              <a:lnSpc>
                <a:spcPct val="107000"/>
              </a:lnSpc>
              <a:spcBef>
                <a:spcPts val="0"/>
              </a:spcBef>
              <a:spcAft>
                <a:spcPts val="800"/>
              </a:spcAft>
              <a:buNone/>
            </a:pPr>
            <a:r>
              <a:rPr lang="en-US" dirty="0">
                <a:effectLst/>
                <a:latin typeface="Arial" panose="020B0604020202020204" pitchFamily="34" charset="0"/>
                <a:ea typeface="Calibri" panose="020F0502020204030204" pitchFamily="34" charset="0"/>
                <a:cs typeface="Times New Roman" panose="02020603050405020304" pitchFamily="18" charset="0"/>
              </a:rPr>
              <a:t>The immediate goals of the Coalition are to gain </a:t>
            </a:r>
            <a:r>
              <a:rPr lang="en-US" b="1" u="sng" dirty="0">
                <a:effectLst/>
                <a:latin typeface="Arial" panose="020B0604020202020204" pitchFamily="34" charset="0"/>
                <a:ea typeface="Calibri" panose="020F0502020204030204" pitchFamily="34" charset="0"/>
                <a:cs typeface="Times New Roman" panose="02020603050405020304" pitchFamily="18" charset="0"/>
              </a:rPr>
              <a:t>County action</a:t>
            </a:r>
            <a:r>
              <a:rPr lang="en-US" dirty="0">
                <a:effectLst/>
                <a:latin typeface="Arial" panose="020B0604020202020204" pitchFamily="34" charset="0"/>
                <a:ea typeface="Calibri" panose="020F0502020204030204" pitchFamily="34" charset="0"/>
                <a:cs typeface="Times New Roman" panose="02020603050405020304" pitchFamily="18" charset="0"/>
              </a:rPr>
              <a:t>. Reviewing a consultant report every couple of years and concluding that it is complicated is not sufficient</a:t>
            </a:r>
            <a:r>
              <a:rPr lang="en-US" b="1" dirty="0">
                <a:effectLst/>
                <a:latin typeface="Arial" panose="020B060402020202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effectLst/>
                <a:latin typeface="Arial" panose="020B0604020202020204" pitchFamily="34" charset="0"/>
                <a:ea typeface="Calibri" panose="020F0502020204030204" pitchFamily="34" charset="0"/>
                <a:cs typeface="Times New Roman" panose="02020603050405020304" pitchFamily="18" charset="0"/>
              </a:rPr>
              <a:t>The County has a project manager to ensure action is being taken.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effectLst/>
                <a:latin typeface="Arial" panose="020B0604020202020204" pitchFamily="34" charset="0"/>
                <a:ea typeface="Calibri" panose="020F0502020204030204" pitchFamily="34" charset="0"/>
                <a:cs typeface="Times New Roman" panose="02020603050405020304" pitchFamily="18" charset="0"/>
              </a:rPr>
              <a:t>The County is taking </a:t>
            </a:r>
            <a:r>
              <a:rPr lang="en-US" b="1" u="sng" dirty="0">
                <a:effectLst/>
                <a:latin typeface="Arial" panose="020B0604020202020204" pitchFamily="34" charset="0"/>
                <a:ea typeface="Calibri" panose="020F0502020204030204" pitchFamily="34" charset="0"/>
                <a:cs typeface="Times New Roman" panose="02020603050405020304" pitchFamily="18" charset="0"/>
              </a:rPr>
              <a:t>timely</a:t>
            </a:r>
            <a:r>
              <a:rPr lang="en-US" dirty="0">
                <a:effectLst/>
                <a:latin typeface="Arial" panose="020B0604020202020204" pitchFamily="34" charset="0"/>
                <a:ea typeface="Calibri" panose="020F0502020204030204" pitchFamily="34" charset="0"/>
                <a:cs typeface="Times New Roman" panose="02020603050405020304" pitchFamily="18" charset="0"/>
              </a:rPr>
              <a:t> and </a:t>
            </a:r>
            <a:r>
              <a:rPr lang="en-US" b="1" u="sng" dirty="0">
                <a:effectLst/>
                <a:latin typeface="Arial" panose="020B0604020202020204" pitchFamily="34" charset="0"/>
                <a:ea typeface="Calibri" panose="020F0502020204030204" pitchFamily="34" charset="0"/>
                <a:cs typeface="Times New Roman" panose="02020603050405020304" pitchFamily="18" charset="0"/>
              </a:rPr>
              <a:t>measurable</a:t>
            </a:r>
            <a:r>
              <a:rPr lang="en-US" dirty="0">
                <a:effectLst/>
                <a:latin typeface="Arial" panose="020B0604020202020204" pitchFamily="34" charset="0"/>
                <a:ea typeface="Calibri" panose="020F0502020204030204" pitchFamily="34" charset="0"/>
                <a:cs typeface="Times New Roman" panose="02020603050405020304" pitchFamily="18" charset="0"/>
              </a:rPr>
              <a:t> steps towards a </a:t>
            </a:r>
            <a:r>
              <a:rPr lang="en-US" b="1" i="1" dirty="0">
                <a:effectLst/>
                <a:latin typeface="Arial" panose="020B0604020202020204" pitchFamily="34" charset="0"/>
                <a:ea typeface="Calibri" panose="020F0502020204030204" pitchFamily="34" charset="0"/>
                <a:cs typeface="Times New Roman" panose="02020603050405020304" pitchFamily="18" charset="0"/>
              </a:rPr>
              <a:t>repair or replace </a:t>
            </a:r>
            <a:r>
              <a:rPr lang="en-US" dirty="0">
                <a:effectLst/>
                <a:latin typeface="Arial" panose="020B0604020202020204" pitchFamily="34" charset="0"/>
                <a:ea typeface="Calibri" panose="020F0502020204030204" pitchFamily="34" charset="0"/>
                <a:cs typeface="Times New Roman" panose="02020603050405020304" pitchFamily="18" charset="0"/>
              </a:rPr>
              <a:t>decision.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dirty="0">
                <a:effectLst/>
                <a:latin typeface="Arial" panose="020B0604020202020204" pitchFamily="34" charset="0"/>
                <a:ea typeface="Calibri" panose="020F0502020204030204" pitchFamily="34" charset="0"/>
                <a:cs typeface="Times New Roman" panose="02020603050405020304" pitchFamily="18" charset="0"/>
              </a:rPr>
              <a:t>The County is taking </a:t>
            </a:r>
            <a:r>
              <a:rPr lang="en-US" b="1" u="sng" dirty="0">
                <a:effectLst/>
                <a:latin typeface="Arial" panose="020B0604020202020204" pitchFamily="34" charset="0"/>
                <a:ea typeface="Calibri" panose="020F0502020204030204" pitchFamily="34" charset="0"/>
                <a:cs typeface="Times New Roman" panose="02020603050405020304" pitchFamily="18" charset="0"/>
              </a:rPr>
              <a:t>timely</a:t>
            </a:r>
            <a:r>
              <a:rPr lang="en-US" dirty="0">
                <a:effectLst/>
                <a:latin typeface="Arial" panose="020B0604020202020204" pitchFamily="34" charset="0"/>
                <a:ea typeface="Calibri" panose="020F0502020204030204" pitchFamily="34" charset="0"/>
                <a:cs typeface="Times New Roman" panose="02020603050405020304" pitchFamily="18" charset="0"/>
              </a:rPr>
              <a:t> and </a:t>
            </a:r>
            <a:r>
              <a:rPr lang="en-US" b="1" u="sng" dirty="0">
                <a:effectLst/>
                <a:latin typeface="Arial" panose="020B0604020202020204" pitchFamily="34" charset="0"/>
                <a:ea typeface="Calibri" panose="020F0502020204030204" pitchFamily="34" charset="0"/>
                <a:cs typeface="Times New Roman" panose="02020603050405020304" pitchFamily="18" charset="0"/>
              </a:rPr>
              <a:t>measurable</a:t>
            </a:r>
            <a:r>
              <a:rPr lang="en-US" dirty="0">
                <a:effectLst/>
                <a:latin typeface="Arial" panose="020B0604020202020204" pitchFamily="34" charset="0"/>
                <a:ea typeface="Calibri" panose="020F0502020204030204" pitchFamily="34" charset="0"/>
                <a:cs typeface="Times New Roman" panose="02020603050405020304" pitchFamily="18" charset="0"/>
              </a:rPr>
              <a:t> steps towards </a:t>
            </a:r>
            <a:r>
              <a:rPr lang="en-US" b="1" i="1" dirty="0">
                <a:effectLst/>
                <a:latin typeface="Arial" panose="020B0604020202020204" pitchFamily="34" charset="0"/>
                <a:ea typeface="Calibri" panose="020F0502020204030204" pitchFamily="34" charset="0"/>
                <a:cs typeface="Times New Roman" panose="02020603050405020304" pitchFamily="18" charset="0"/>
              </a:rPr>
              <a:t>funding solutions</a:t>
            </a:r>
            <a:r>
              <a:rPr lang="en-US" dirty="0">
                <a:effectLst/>
                <a:latin typeface="Arial" panose="020B060402020202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dirty="0">
                <a:effectLst/>
                <a:latin typeface="Arial" panose="020B0604020202020204" pitchFamily="34" charset="0"/>
                <a:ea typeface="Calibri" panose="020F0502020204030204" pitchFamily="34" charset="0"/>
                <a:cs typeface="Times New Roman" panose="02020603050405020304" pitchFamily="18" charset="0"/>
              </a:rPr>
              <a:t>The County is taking </a:t>
            </a:r>
            <a:r>
              <a:rPr lang="en-US" b="1" u="sng" dirty="0">
                <a:effectLst/>
                <a:latin typeface="Arial" panose="020B0604020202020204" pitchFamily="34" charset="0"/>
                <a:ea typeface="Calibri" panose="020F0502020204030204" pitchFamily="34" charset="0"/>
                <a:cs typeface="Times New Roman" panose="02020603050405020304" pitchFamily="18" charset="0"/>
              </a:rPr>
              <a:t>timely</a:t>
            </a:r>
            <a:r>
              <a:rPr lang="en-US" dirty="0">
                <a:effectLst/>
                <a:latin typeface="Arial" panose="020B0604020202020204" pitchFamily="34" charset="0"/>
                <a:ea typeface="Calibri" panose="020F0502020204030204" pitchFamily="34" charset="0"/>
                <a:cs typeface="Times New Roman" panose="02020603050405020304" pitchFamily="18" charset="0"/>
              </a:rPr>
              <a:t> and </a:t>
            </a:r>
            <a:r>
              <a:rPr lang="en-US" b="1" i="1" dirty="0">
                <a:effectLst/>
                <a:latin typeface="Arial" panose="020B0604020202020204" pitchFamily="34" charset="0"/>
                <a:ea typeface="Calibri" panose="020F0502020204030204" pitchFamily="34" charset="0"/>
                <a:cs typeface="Times New Roman" panose="02020603050405020304" pitchFamily="18" charset="0"/>
              </a:rPr>
              <a:t>measurable</a:t>
            </a:r>
            <a:r>
              <a:rPr lang="en-US" dirty="0">
                <a:effectLst/>
                <a:latin typeface="Arial" panose="020B0604020202020204" pitchFamily="34" charset="0"/>
                <a:ea typeface="Calibri" panose="020F0502020204030204" pitchFamily="34" charset="0"/>
                <a:cs typeface="Times New Roman" panose="02020603050405020304" pitchFamily="18" charset="0"/>
              </a:rPr>
              <a:t> steps towards a </a:t>
            </a:r>
            <a:r>
              <a:rPr lang="en-US" b="1" i="1" dirty="0">
                <a:effectLst/>
                <a:latin typeface="Arial" panose="020B0604020202020204" pitchFamily="34" charset="0"/>
                <a:ea typeface="Calibri" panose="020F0502020204030204" pitchFamily="34" charset="0"/>
                <a:cs typeface="Times New Roman" panose="02020603050405020304" pitchFamily="18" charset="0"/>
              </a:rPr>
              <a:t>contingency plan </a:t>
            </a:r>
            <a:r>
              <a:rPr lang="en-US" dirty="0">
                <a:effectLst/>
                <a:latin typeface="Arial" panose="020B0604020202020204" pitchFamily="34" charset="0"/>
                <a:ea typeface="Calibri" panose="020F0502020204030204" pitchFamily="34" charset="0"/>
                <a:cs typeface="Times New Roman" panose="02020603050405020304" pitchFamily="18" charset="0"/>
              </a:rPr>
              <a:t>in the event of a </a:t>
            </a:r>
            <a:r>
              <a:rPr lang="en-US" b="1" i="1" dirty="0">
                <a:effectLst/>
                <a:latin typeface="Arial" panose="020B0604020202020204" pitchFamily="34" charset="0"/>
                <a:ea typeface="Calibri" panose="020F0502020204030204" pitchFamily="34" charset="0"/>
                <a:cs typeface="Times New Roman" panose="02020603050405020304" pitchFamily="18" charset="0"/>
              </a:rPr>
              <a:t>public emergency </a:t>
            </a:r>
            <a:r>
              <a:rPr lang="en-US" dirty="0">
                <a:effectLst/>
                <a:latin typeface="Arial" panose="020B0604020202020204" pitchFamily="34" charset="0"/>
                <a:ea typeface="Calibri" panose="020F0502020204030204" pitchFamily="34" charset="0"/>
                <a:cs typeface="Times New Roman" panose="02020603050405020304" pitchFamily="18" charset="0"/>
              </a:rPr>
              <a:t>due to Bridge failure.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20040" lvl="1" indent="0" algn="ctr">
              <a:buNone/>
            </a:pPr>
            <a:endParaRPr lang="en-US" b="1" dirty="0"/>
          </a:p>
          <a:p>
            <a:pPr marL="320040" lvl="1" indent="0">
              <a:buNone/>
            </a:pPr>
            <a:endParaRPr lang="en-US" dirty="0"/>
          </a:p>
          <a:p>
            <a:pPr marL="777240" lvl="1" indent="-457200">
              <a:buFont typeface="+mj-lt"/>
              <a:buAutoNum type="arabicPeriod"/>
            </a:pPr>
            <a:endParaRPr lang="en-US" dirty="0"/>
          </a:p>
          <a:p>
            <a:pPr marL="777240" lvl="1" indent="-457200">
              <a:buFont typeface="+mj-lt"/>
              <a:buAutoNum type="arabicPeriod"/>
            </a:pPr>
            <a:endParaRPr lang="en-US" dirty="0"/>
          </a:p>
        </p:txBody>
      </p:sp>
    </p:spTree>
    <p:extLst>
      <p:ext uri="{BB962C8B-B14F-4D97-AF65-F5344CB8AC3E}">
        <p14:creationId xmlns:p14="http://schemas.microsoft.com/office/powerpoint/2010/main" val="26802906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07F51-8433-46D9-854F-D762D8CC789B}"/>
              </a:ext>
            </a:extLst>
          </p:cNvPr>
          <p:cNvSpPr>
            <a:spLocks noGrp="1"/>
          </p:cNvSpPr>
          <p:nvPr>
            <p:ph type="title"/>
          </p:nvPr>
        </p:nvSpPr>
        <p:spPr/>
        <p:txBody>
          <a:bodyPr/>
          <a:lstStyle/>
          <a:p>
            <a:pPr algn="ctr"/>
            <a:r>
              <a:rPr lang="en-US" b="1" dirty="0"/>
              <a:t>Work Group Structure </a:t>
            </a:r>
          </a:p>
        </p:txBody>
      </p:sp>
      <p:sp>
        <p:nvSpPr>
          <p:cNvPr id="3" name="Content Placeholder 2">
            <a:extLst>
              <a:ext uri="{FF2B5EF4-FFF2-40B4-BE49-F238E27FC236}">
                <a16:creationId xmlns:a16="http://schemas.microsoft.com/office/drawing/2014/main" id="{2FA5C143-7135-451B-ABF4-8CE7CEC9DAB0}"/>
              </a:ext>
            </a:extLst>
          </p:cNvPr>
          <p:cNvSpPr>
            <a:spLocks noGrp="1"/>
          </p:cNvSpPr>
          <p:nvPr>
            <p:ph idx="1"/>
          </p:nvPr>
        </p:nvSpPr>
        <p:spPr/>
        <p:txBody>
          <a:bodyPr/>
          <a:lstStyle/>
          <a:p>
            <a:pPr marL="45720" indent="0">
              <a:buNone/>
            </a:pPr>
            <a:endParaRPr lang="en-US" dirty="0"/>
          </a:p>
        </p:txBody>
      </p:sp>
      <p:graphicFrame>
        <p:nvGraphicFramePr>
          <p:cNvPr id="4" name="Diagram 3">
            <a:extLst>
              <a:ext uri="{FF2B5EF4-FFF2-40B4-BE49-F238E27FC236}">
                <a16:creationId xmlns:a16="http://schemas.microsoft.com/office/drawing/2014/main" id="{53A797C3-2597-46AA-8F6C-A88B7719FF94}"/>
              </a:ext>
            </a:extLst>
          </p:cNvPr>
          <p:cNvGraphicFramePr/>
          <p:nvPr>
            <p:extLst>
              <p:ext uri="{D42A27DB-BD31-4B8C-83A1-F6EECF244321}">
                <p14:modId xmlns:p14="http://schemas.microsoft.com/office/powerpoint/2010/main" val="1403371392"/>
              </p:ext>
            </p:extLst>
          </p:nvPr>
        </p:nvGraphicFramePr>
        <p:xfrm>
          <a:off x="2593657" y="2198687"/>
          <a:ext cx="7004685" cy="2460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905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66897-3E51-4DCD-A498-8D5B80DD51D9}"/>
              </a:ext>
            </a:extLst>
          </p:cNvPr>
          <p:cNvSpPr>
            <a:spLocks noGrp="1"/>
          </p:cNvSpPr>
          <p:nvPr>
            <p:ph type="title"/>
          </p:nvPr>
        </p:nvSpPr>
        <p:spPr/>
        <p:txBody>
          <a:bodyPr/>
          <a:lstStyle/>
          <a:p>
            <a:pPr algn="ctr"/>
            <a:r>
              <a:rPr lang="en-US" b="1" dirty="0">
                <a:solidFill>
                  <a:srgbClr val="0070C0"/>
                </a:solidFill>
              </a:rPr>
              <a:t>Work Group Structure </a:t>
            </a:r>
          </a:p>
        </p:txBody>
      </p:sp>
      <p:sp>
        <p:nvSpPr>
          <p:cNvPr id="3" name="Content Placeholder 2">
            <a:extLst>
              <a:ext uri="{FF2B5EF4-FFF2-40B4-BE49-F238E27FC236}">
                <a16:creationId xmlns:a16="http://schemas.microsoft.com/office/drawing/2014/main" id="{409BAAAC-9820-404B-8D28-AF04570878E5}"/>
              </a:ext>
            </a:extLst>
          </p:cNvPr>
          <p:cNvSpPr>
            <a:spLocks noGrp="1"/>
          </p:cNvSpPr>
          <p:nvPr>
            <p:ph idx="1"/>
          </p:nvPr>
        </p:nvSpPr>
        <p:spPr/>
        <p:txBody>
          <a:bodyPr>
            <a:normAutofit fontScale="92500" lnSpcReduction="10000"/>
          </a:bodyPr>
          <a:lstStyle/>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Administration: </a:t>
            </a:r>
            <a:r>
              <a:rPr lang="en-US" sz="1800" dirty="0">
                <a:effectLst/>
                <a:latin typeface="Arial" panose="020B0604020202020204" pitchFamily="34" charset="0"/>
                <a:ea typeface="Calibri" panose="020F0502020204030204" pitchFamily="34" charset="0"/>
                <a:cs typeface="Times New Roman" panose="02020603050405020304" pitchFamily="18" charset="0"/>
              </a:rPr>
              <a:t>Responsible for overall coordination and keeping us on track.</a:t>
            </a: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Communications</a:t>
            </a:r>
            <a:r>
              <a:rPr lang="en-US" sz="1800" dirty="0">
                <a:effectLst/>
                <a:latin typeface="Arial" panose="020B0604020202020204" pitchFamily="34" charset="0"/>
                <a:ea typeface="Calibri" panose="020F0502020204030204" pitchFamily="34" charset="0"/>
                <a:cs typeface="Times New Roman" panose="02020603050405020304" pitchFamily="18" charset="0"/>
              </a:rPr>
              <a:t>: Responsible for communications through multiple avenues to reach all interested individuals including Social Media (Fox Island Community Connections Coalition), Website content (</a:t>
            </a:r>
            <a:r>
              <a:rPr lang="en-US"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www.foxislandbridge.org</a:t>
            </a:r>
            <a:r>
              <a:rPr lang="en-US" sz="1800" dirty="0">
                <a:effectLst/>
                <a:latin typeface="Arial" panose="020B0604020202020204" pitchFamily="34" charset="0"/>
                <a:ea typeface="Calibri" panose="020F0502020204030204" pitchFamily="34" charset="0"/>
                <a:cs typeface="Times New Roman" panose="02020603050405020304" pitchFamily="18" charset="0"/>
              </a:rPr>
              <a:t>), Twitter (@FoxIslandBridge), Email and physical mailings, traditional media (local printed publications and radio) and physical posted notices.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Finance</a:t>
            </a:r>
            <a:r>
              <a:rPr lang="en-US" sz="1800" dirty="0">
                <a:effectLst/>
                <a:latin typeface="Arial" panose="020B0604020202020204" pitchFamily="34" charset="0"/>
                <a:ea typeface="Calibri" panose="020F0502020204030204" pitchFamily="34" charset="0"/>
                <a:cs typeface="Times New Roman" panose="02020603050405020304" pitchFamily="18" charset="0"/>
              </a:rPr>
              <a:t>: Subject matter experts and interested individuals who can review and critique proposed costs and funding.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Engineering and Construction</a:t>
            </a:r>
            <a:r>
              <a:rPr lang="en-US" sz="1800" dirty="0">
                <a:effectLst/>
                <a:latin typeface="Arial" panose="020B0604020202020204" pitchFamily="34" charset="0"/>
                <a:ea typeface="Calibri" panose="020F0502020204030204" pitchFamily="34" charset="0"/>
                <a:cs typeface="Times New Roman" panose="02020603050405020304" pitchFamily="18" charset="0"/>
              </a:rPr>
              <a:t>: Subject matter experts and interested individuals who can review and critique proposed options for repairing or replacing the Bridge.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b="1" dirty="0">
                <a:effectLst/>
                <a:latin typeface="Arial" panose="020B0604020202020204" pitchFamily="34" charset="0"/>
                <a:ea typeface="Calibri" panose="020F0502020204030204" pitchFamily="34" charset="0"/>
                <a:cs typeface="Times New Roman" panose="02020603050405020304" pitchFamily="18" charset="0"/>
              </a:rPr>
              <a:t>Public Health and Safety</a:t>
            </a:r>
            <a:r>
              <a:rPr lang="en-US" sz="1800" dirty="0">
                <a:effectLst/>
                <a:latin typeface="Arial" panose="020B0604020202020204" pitchFamily="34" charset="0"/>
                <a:ea typeface="Calibri" panose="020F0502020204030204" pitchFamily="34" charset="0"/>
                <a:cs typeface="Times New Roman" panose="02020603050405020304" pitchFamily="18" charset="0"/>
              </a:rPr>
              <a:t>: Subject matter experts and interested individuals who can review and critique contingency plans in the event of Bridge failure and impacts of construction.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16743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4DFC-CAA9-42FB-AE80-044958914141}"/>
              </a:ext>
            </a:extLst>
          </p:cNvPr>
          <p:cNvSpPr>
            <a:spLocks noGrp="1"/>
          </p:cNvSpPr>
          <p:nvPr>
            <p:ph type="title"/>
          </p:nvPr>
        </p:nvSpPr>
        <p:spPr/>
        <p:txBody>
          <a:bodyPr/>
          <a:lstStyle/>
          <a:p>
            <a:pPr algn="ctr"/>
            <a:r>
              <a:rPr lang="en-US" dirty="0"/>
              <a:t>Please Sign Up and Run With It!</a:t>
            </a:r>
          </a:p>
        </p:txBody>
      </p:sp>
      <p:sp>
        <p:nvSpPr>
          <p:cNvPr id="6" name="Content Placeholder 5">
            <a:extLst>
              <a:ext uri="{FF2B5EF4-FFF2-40B4-BE49-F238E27FC236}">
                <a16:creationId xmlns:a16="http://schemas.microsoft.com/office/drawing/2014/main" id="{10C732C3-6034-4EDE-828F-CDF7A8632CDC}"/>
              </a:ext>
            </a:extLst>
          </p:cNvPr>
          <p:cNvSpPr>
            <a:spLocks noGrp="1"/>
          </p:cNvSpPr>
          <p:nvPr>
            <p:ph idx="1"/>
          </p:nvPr>
        </p:nvSpPr>
        <p:spPr/>
        <p:txBody>
          <a:bodyPr>
            <a:normAutofit/>
          </a:bodyPr>
          <a:lstStyle/>
          <a:p>
            <a:pPr marL="45720" indent="0" algn="ctr">
              <a:buNone/>
            </a:pPr>
            <a:endParaRPr lang="en-US" sz="4800" i="1" dirty="0"/>
          </a:p>
          <a:p>
            <a:pPr marL="45720" indent="0" algn="ctr">
              <a:buNone/>
            </a:pPr>
            <a:r>
              <a:rPr lang="en-US" sz="4800" i="1" dirty="0"/>
              <a:t>Many Hands Make Light Work</a:t>
            </a:r>
          </a:p>
        </p:txBody>
      </p:sp>
    </p:spTree>
    <p:extLst>
      <p:ext uri="{BB962C8B-B14F-4D97-AF65-F5344CB8AC3E}">
        <p14:creationId xmlns:p14="http://schemas.microsoft.com/office/powerpoint/2010/main" val="277650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A4C2E-5CBE-454C-92F3-224324A6993F}"/>
              </a:ext>
            </a:extLst>
          </p:cNvPr>
          <p:cNvSpPr>
            <a:spLocks noGrp="1"/>
          </p:cNvSpPr>
          <p:nvPr>
            <p:ph type="title"/>
          </p:nvPr>
        </p:nvSpPr>
        <p:spPr/>
        <p:txBody>
          <a:bodyPr>
            <a:normAutofit/>
          </a:bodyPr>
          <a:lstStyle/>
          <a:p>
            <a:pPr algn="ctr"/>
            <a:r>
              <a:rPr lang="en-US" sz="5400" b="1" dirty="0">
                <a:solidFill>
                  <a:srgbClr val="0070C0"/>
                </a:solidFill>
              </a:rPr>
              <a:t>Expert Corner</a:t>
            </a:r>
          </a:p>
        </p:txBody>
      </p:sp>
      <p:sp>
        <p:nvSpPr>
          <p:cNvPr id="3" name="Content Placeholder 2">
            <a:extLst>
              <a:ext uri="{FF2B5EF4-FFF2-40B4-BE49-F238E27FC236}">
                <a16:creationId xmlns:a16="http://schemas.microsoft.com/office/drawing/2014/main" id="{CED438A5-3EB1-453E-AE91-B7ACC73FB7A0}"/>
              </a:ext>
            </a:extLst>
          </p:cNvPr>
          <p:cNvSpPr>
            <a:spLocks noGrp="1"/>
          </p:cNvSpPr>
          <p:nvPr>
            <p:ph idx="1"/>
          </p:nvPr>
        </p:nvSpPr>
        <p:spPr/>
        <p:txBody>
          <a:bodyPr>
            <a:normAutofit/>
          </a:bodyPr>
          <a:lstStyle/>
          <a:p>
            <a:pPr marL="45720" indent="0" algn="ctr">
              <a:buNone/>
            </a:pPr>
            <a:endParaRPr lang="en-US" sz="6600" b="1" dirty="0">
              <a:solidFill>
                <a:srgbClr val="0070C0"/>
              </a:solidFill>
            </a:endParaRPr>
          </a:p>
          <a:p>
            <a:pPr marL="45720" indent="0" algn="ctr">
              <a:buNone/>
            </a:pPr>
            <a:r>
              <a:rPr lang="en-US" sz="6600" b="1" dirty="0">
                <a:solidFill>
                  <a:srgbClr val="0070C0"/>
                </a:solidFill>
              </a:rPr>
              <a:t>Jim Braden </a:t>
            </a:r>
          </a:p>
        </p:txBody>
      </p:sp>
    </p:spTree>
    <p:extLst>
      <p:ext uri="{BB962C8B-B14F-4D97-AF65-F5344CB8AC3E}">
        <p14:creationId xmlns:p14="http://schemas.microsoft.com/office/powerpoint/2010/main" val="244868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C914BF6-712E-495D-91C8-3B2EB2CD716F}"/>
              </a:ext>
            </a:extLst>
          </p:cNvPr>
          <p:cNvSpPr>
            <a:spLocks noGrp="1"/>
          </p:cNvSpPr>
          <p:nvPr>
            <p:ph type="title"/>
          </p:nvPr>
        </p:nvSpPr>
        <p:spPr>
          <a:xfrm>
            <a:off x="1341120" y="265176"/>
            <a:ext cx="9509759" cy="1088136"/>
          </a:xfrm>
        </p:spPr>
        <p:txBody>
          <a:bodyPr/>
          <a:lstStyle/>
          <a:p>
            <a:endParaRPr lang="en-US" dirty="0"/>
          </a:p>
        </p:txBody>
      </p:sp>
      <p:pic>
        <p:nvPicPr>
          <p:cNvPr id="5" name="Picture 4" descr="Text, application&#10;&#10;Description automatically generated">
            <a:extLst>
              <a:ext uri="{FF2B5EF4-FFF2-40B4-BE49-F238E27FC236}">
                <a16:creationId xmlns:a16="http://schemas.microsoft.com/office/drawing/2014/main" id="{4DEDBF13-993D-44C8-A588-848B140620A1}"/>
              </a:ext>
            </a:extLst>
          </p:cNvPr>
          <p:cNvPicPr>
            <a:picLocks noChangeAspect="1"/>
          </p:cNvPicPr>
          <p:nvPr/>
        </p:nvPicPr>
        <p:blipFill>
          <a:blip r:embed="rId2"/>
          <a:stretch>
            <a:fillRect/>
          </a:stretch>
        </p:blipFill>
        <p:spPr>
          <a:xfrm>
            <a:off x="6493764" y="409074"/>
            <a:ext cx="5305926" cy="5305926"/>
          </a:xfrm>
          <a:prstGeom prst="rect">
            <a:avLst/>
          </a:prstGeom>
          <a:noFill/>
        </p:spPr>
      </p:pic>
      <p:sp>
        <p:nvSpPr>
          <p:cNvPr id="3" name="Content Placeholder 2">
            <a:extLst>
              <a:ext uri="{FF2B5EF4-FFF2-40B4-BE49-F238E27FC236}">
                <a16:creationId xmlns:a16="http://schemas.microsoft.com/office/drawing/2014/main" id="{743B0CE2-EA14-4B49-A94B-CC15C7B4F209}"/>
              </a:ext>
            </a:extLst>
          </p:cNvPr>
          <p:cNvSpPr>
            <a:spLocks noGrp="1"/>
          </p:cNvSpPr>
          <p:nvPr>
            <p:ph sz="half" idx="1"/>
          </p:nvPr>
        </p:nvSpPr>
        <p:spPr>
          <a:xfrm>
            <a:off x="1341120" y="1572768"/>
            <a:ext cx="4572000" cy="4142232"/>
          </a:xfrm>
        </p:spPr>
        <p:txBody>
          <a:bodyPr>
            <a:normAutofit/>
          </a:bodyPr>
          <a:lstStyle/>
          <a:p>
            <a:pPr marL="45720" indent="0">
              <a:buNone/>
            </a:pPr>
            <a:endParaRPr lang="en-US" b="1" i="1" dirty="0"/>
          </a:p>
          <a:p>
            <a:pPr marL="45720" indent="0">
              <a:buNone/>
            </a:pPr>
            <a:r>
              <a:rPr lang="en-US" sz="4800" b="1" i="1" dirty="0"/>
              <a:t>What’s on Your Mind?</a:t>
            </a:r>
          </a:p>
          <a:p>
            <a:pPr marL="45720" indent="0">
              <a:buNone/>
            </a:pPr>
            <a:endParaRPr lang="en-US" b="1" i="1" dirty="0"/>
          </a:p>
          <a:p>
            <a:pPr marL="45720" indent="0">
              <a:buNone/>
            </a:pPr>
            <a:endParaRPr lang="en-US" dirty="0"/>
          </a:p>
        </p:txBody>
      </p:sp>
    </p:spTree>
    <p:extLst>
      <p:ext uri="{BB962C8B-B14F-4D97-AF65-F5344CB8AC3E}">
        <p14:creationId xmlns:p14="http://schemas.microsoft.com/office/powerpoint/2010/main" val="229578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E325-9EE6-4D01-BD34-ECAA6A4E3FF4}"/>
              </a:ext>
            </a:extLst>
          </p:cNvPr>
          <p:cNvSpPr>
            <a:spLocks noGrp="1"/>
          </p:cNvSpPr>
          <p:nvPr>
            <p:ph type="title"/>
          </p:nvPr>
        </p:nvSpPr>
        <p:spPr/>
        <p:txBody>
          <a:bodyPr/>
          <a:lstStyle/>
          <a:p>
            <a:pPr algn="ctr"/>
            <a:br>
              <a:rPr lang="en-US" sz="1800" dirty="0">
                <a:effectLst/>
                <a:latin typeface="Calibri" panose="020F050202020403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A98D5BAD-6EA6-44B3-9961-AF7322CF7C36}"/>
              </a:ext>
            </a:extLst>
          </p:cNvPr>
          <p:cNvSpPr>
            <a:spLocks noGrp="1"/>
          </p:cNvSpPr>
          <p:nvPr>
            <p:ph idx="1"/>
          </p:nvPr>
        </p:nvSpPr>
        <p:spPr/>
        <p:txBody>
          <a:bodyPr>
            <a:normAutofit/>
          </a:bodyPr>
          <a:lstStyle/>
          <a:p>
            <a:pPr marL="45720" indent="0" algn="ctr">
              <a:buNone/>
            </a:pPr>
            <a:r>
              <a:rPr lang="en-US" sz="6000" dirty="0"/>
              <a:t>Welcome!</a:t>
            </a:r>
          </a:p>
          <a:p>
            <a:pPr marL="45720" indent="0" algn="ctr">
              <a:buNone/>
            </a:pPr>
            <a:r>
              <a:rPr lang="en-US" sz="6000" dirty="0"/>
              <a:t>Jack </a:t>
            </a:r>
            <a:r>
              <a:rPr lang="en-US" sz="6000" dirty="0" err="1"/>
              <a:t>Avak</a:t>
            </a:r>
            <a:endParaRPr lang="en-US" sz="6000" dirty="0"/>
          </a:p>
          <a:p>
            <a:pPr marL="45720" indent="0" algn="ctr">
              <a:buNone/>
            </a:pPr>
            <a:r>
              <a:rPr lang="en-US" sz="6000" dirty="0"/>
              <a:t> </a:t>
            </a:r>
          </a:p>
        </p:txBody>
      </p:sp>
      <p:pic>
        <p:nvPicPr>
          <p:cNvPr id="5" name="Picture 4" descr="Text, application&#10;&#10;Description automatically generated">
            <a:extLst>
              <a:ext uri="{FF2B5EF4-FFF2-40B4-BE49-F238E27FC236}">
                <a16:creationId xmlns:a16="http://schemas.microsoft.com/office/drawing/2014/main" id="{7D4BB99F-4C9A-45F1-AEAC-6CFD7B2FEE5D}"/>
              </a:ext>
            </a:extLst>
          </p:cNvPr>
          <p:cNvPicPr>
            <a:picLocks noChangeAspect="1"/>
          </p:cNvPicPr>
          <p:nvPr/>
        </p:nvPicPr>
        <p:blipFill>
          <a:blip r:embed="rId2"/>
          <a:stretch>
            <a:fillRect/>
          </a:stretch>
        </p:blipFill>
        <p:spPr>
          <a:xfrm>
            <a:off x="393032" y="265176"/>
            <a:ext cx="2947737" cy="2947737"/>
          </a:xfrm>
          <a:prstGeom prst="rect">
            <a:avLst/>
          </a:prstGeom>
        </p:spPr>
      </p:pic>
    </p:spTree>
    <p:extLst>
      <p:ext uri="{BB962C8B-B14F-4D97-AF65-F5344CB8AC3E}">
        <p14:creationId xmlns:p14="http://schemas.microsoft.com/office/powerpoint/2010/main" val="153386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75FF6-AF52-4374-8C32-23448407BF14}"/>
              </a:ext>
            </a:extLst>
          </p:cNvPr>
          <p:cNvSpPr>
            <a:spLocks noGrp="1"/>
          </p:cNvSpPr>
          <p:nvPr>
            <p:ph type="title"/>
          </p:nvPr>
        </p:nvSpPr>
        <p:spPr/>
        <p:txBody>
          <a:bodyPr/>
          <a:lstStyle/>
          <a:p>
            <a:pPr algn="ctr"/>
            <a:r>
              <a:rPr lang="en-US" dirty="0">
                <a:solidFill>
                  <a:srgbClr val="0070C0"/>
                </a:solidFill>
              </a:rPr>
              <a:t>Where to Find Information</a:t>
            </a:r>
          </a:p>
        </p:txBody>
      </p:sp>
      <p:sp>
        <p:nvSpPr>
          <p:cNvPr id="3" name="Content Placeholder 2">
            <a:extLst>
              <a:ext uri="{FF2B5EF4-FFF2-40B4-BE49-F238E27FC236}">
                <a16:creationId xmlns:a16="http://schemas.microsoft.com/office/drawing/2014/main" id="{95805A8C-7C78-4274-8E5B-F30A2A441F20}"/>
              </a:ext>
            </a:extLst>
          </p:cNvPr>
          <p:cNvSpPr>
            <a:spLocks noGrp="1"/>
          </p:cNvSpPr>
          <p:nvPr>
            <p:ph idx="1"/>
          </p:nvPr>
        </p:nvSpPr>
        <p:spPr/>
        <p:txBody>
          <a:bodyPr>
            <a:normAutofit fontScale="77500" lnSpcReduction="20000"/>
          </a:bodyPr>
          <a:lstStyle/>
          <a:p>
            <a:pPr marL="45720" indent="0">
              <a:buNone/>
            </a:pPr>
            <a:endParaRPr lang="en-US" dirty="0"/>
          </a:p>
          <a:p>
            <a:pPr marL="45720" indent="0" algn="ctr">
              <a:buNone/>
            </a:pPr>
            <a:r>
              <a:rPr lang="en-US" sz="4800" dirty="0">
                <a:solidFill>
                  <a:srgbClr val="0070C0"/>
                </a:solidFill>
                <a:hlinkClick r:id="rId2">
                  <a:extLst>
                    <a:ext uri="{A12FA001-AC4F-418D-AE19-62706E023703}">
                      <ahyp:hlinkClr xmlns:ahyp="http://schemas.microsoft.com/office/drawing/2018/hyperlinkcolor" val="tx"/>
                    </a:ext>
                  </a:extLst>
                </a:hlinkClick>
              </a:rPr>
              <a:t>www.foxislandbridge.org</a:t>
            </a:r>
            <a:endParaRPr lang="en-US" sz="4800" dirty="0">
              <a:solidFill>
                <a:srgbClr val="0070C0"/>
              </a:solidFill>
            </a:endParaRPr>
          </a:p>
          <a:p>
            <a:pPr marL="45720" indent="0" algn="ctr">
              <a:buNone/>
            </a:pPr>
            <a:r>
              <a:rPr lang="en-US" dirty="0">
                <a:solidFill>
                  <a:srgbClr val="0070C0"/>
                </a:solidFill>
              </a:rPr>
              <a:t>Thank you, Caleb </a:t>
            </a:r>
            <a:r>
              <a:rPr lang="en-US" dirty="0" err="1">
                <a:solidFill>
                  <a:srgbClr val="0070C0"/>
                </a:solidFill>
              </a:rPr>
              <a:t>McDaniels</a:t>
            </a:r>
            <a:r>
              <a:rPr lang="en-US" dirty="0">
                <a:solidFill>
                  <a:srgbClr val="0070C0"/>
                </a:solidFill>
              </a:rPr>
              <a:t>!</a:t>
            </a:r>
          </a:p>
          <a:p>
            <a:pPr marL="45720" indent="0" algn="ctr">
              <a:buNone/>
            </a:pPr>
            <a:endParaRPr lang="en-US" sz="4800" dirty="0">
              <a:solidFill>
                <a:srgbClr val="0070C0"/>
              </a:solidFill>
            </a:endParaRPr>
          </a:p>
          <a:p>
            <a:pPr marL="45720" indent="0" algn="ctr">
              <a:buNone/>
            </a:pPr>
            <a:r>
              <a:rPr lang="en-US" sz="4800" dirty="0">
                <a:solidFill>
                  <a:srgbClr val="0070C0"/>
                </a:solidFill>
              </a:rPr>
              <a:t>Facebook: Fox Island Community Connections Coalition</a:t>
            </a:r>
          </a:p>
          <a:p>
            <a:pPr marL="45720" indent="0" algn="ctr">
              <a:buNone/>
            </a:pPr>
            <a:r>
              <a:rPr lang="en-US" sz="4800" dirty="0">
                <a:solidFill>
                  <a:srgbClr val="0070C0"/>
                </a:solidFill>
              </a:rPr>
              <a:t>Twitter: </a:t>
            </a:r>
            <a:r>
              <a:rPr lang="en-US" sz="4800" b="1" dirty="0">
                <a:solidFill>
                  <a:srgbClr val="0070C0"/>
                </a:solidFill>
              </a:rPr>
              <a:t>@FoxIslandBridge </a:t>
            </a:r>
            <a:r>
              <a:rPr lang="en-US" sz="4800" dirty="0">
                <a:solidFill>
                  <a:srgbClr val="0070C0"/>
                </a:solidFill>
              </a:rPr>
              <a:t>(need volunteer!)</a:t>
            </a:r>
          </a:p>
        </p:txBody>
      </p:sp>
    </p:spTree>
    <p:extLst>
      <p:ext uri="{BB962C8B-B14F-4D97-AF65-F5344CB8AC3E}">
        <p14:creationId xmlns:p14="http://schemas.microsoft.com/office/powerpoint/2010/main" val="177449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96EEC-10D3-4E7B-94E9-38E7F49CE165}"/>
              </a:ext>
            </a:extLst>
          </p:cNvPr>
          <p:cNvSpPr>
            <a:spLocks noGrp="1"/>
          </p:cNvSpPr>
          <p:nvPr>
            <p:ph type="title"/>
          </p:nvPr>
        </p:nvSpPr>
        <p:spPr/>
        <p:txBody>
          <a:bodyPr/>
          <a:lstStyle/>
          <a:p>
            <a:pPr algn="ctr"/>
            <a:r>
              <a:rPr lang="en-US" b="1" dirty="0">
                <a:solidFill>
                  <a:srgbClr val="0070C0"/>
                </a:solidFill>
              </a:rPr>
              <a:t>Contact Us</a:t>
            </a:r>
          </a:p>
        </p:txBody>
      </p:sp>
      <p:sp>
        <p:nvSpPr>
          <p:cNvPr id="3" name="Content Placeholder 2">
            <a:extLst>
              <a:ext uri="{FF2B5EF4-FFF2-40B4-BE49-F238E27FC236}">
                <a16:creationId xmlns:a16="http://schemas.microsoft.com/office/drawing/2014/main" id="{B1074FC2-1051-42C0-A559-9F875957BA23}"/>
              </a:ext>
            </a:extLst>
          </p:cNvPr>
          <p:cNvSpPr>
            <a:spLocks noGrp="1"/>
          </p:cNvSpPr>
          <p:nvPr>
            <p:ph idx="1"/>
          </p:nvPr>
        </p:nvSpPr>
        <p:spPr/>
        <p:txBody>
          <a:bodyPr/>
          <a:lstStyle/>
          <a:p>
            <a:pPr marL="45720" indent="0" algn="ctr">
              <a:buNone/>
            </a:pPr>
            <a:endParaRPr lang="en-US" dirty="0"/>
          </a:p>
          <a:p>
            <a:pPr marL="45720" indent="0" algn="ctr">
              <a:buNone/>
            </a:pPr>
            <a:r>
              <a:rPr lang="en-US" sz="3400" dirty="0">
                <a:solidFill>
                  <a:srgbClr val="0070C0"/>
                </a:solidFill>
                <a:hlinkClick r:id="rId2"/>
              </a:rPr>
              <a:t>FoxislandCommunityConnections@gmail.com</a:t>
            </a:r>
            <a:endParaRPr lang="en-US" sz="3400" dirty="0">
              <a:solidFill>
                <a:srgbClr val="0070C0"/>
              </a:solidFill>
            </a:endParaRPr>
          </a:p>
          <a:p>
            <a:pPr marL="45720" indent="0" algn="ctr">
              <a:buNone/>
            </a:pPr>
            <a:endParaRPr lang="en-US" sz="3600" dirty="0">
              <a:solidFill>
                <a:srgbClr val="0070C0"/>
              </a:solidFill>
            </a:endParaRPr>
          </a:p>
          <a:p>
            <a:pPr marL="45720" indent="0" algn="ctr">
              <a:buNone/>
            </a:pPr>
            <a:r>
              <a:rPr lang="en-US" sz="3600" dirty="0">
                <a:solidFill>
                  <a:srgbClr val="0070C0"/>
                </a:solidFill>
                <a:hlinkClick r:id="rId3"/>
              </a:rPr>
              <a:t>FIBridge@outlook.com</a:t>
            </a:r>
            <a:r>
              <a:rPr lang="en-US" sz="3600" dirty="0">
                <a:solidFill>
                  <a:srgbClr val="0070C0"/>
                </a:solidFill>
              </a:rPr>
              <a:t> </a:t>
            </a:r>
          </a:p>
        </p:txBody>
      </p:sp>
    </p:spTree>
    <p:extLst>
      <p:ext uri="{BB962C8B-B14F-4D97-AF65-F5344CB8AC3E}">
        <p14:creationId xmlns:p14="http://schemas.microsoft.com/office/powerpoint/2010/main" val="3223374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E80EC-7912-438C-9FD7-74B39C900D1F}"/>
              </a:ext>
            </a:extLst>
          </p:cNvPr>
          <p:cNvSpPr>
            <a:spLocks noGrp="1"/>
          </p:cNvSpPr>
          <p:nvPr>
            <p:ph type="title"/>
          </p:nvPr>
        </p:nvSpPr>
        <p:spPr/>
        <p:txBody>
          <a:bodyPr/>
          <a:lstStyle/>
          <a:p>
            <a:pPr algn="ctr"/>
            <a:r>
              <a:rPr lang="en-US" dirty="0">
                <a:solidFill>
                  <a:srgbClr val="0070C0"/>
                </a:solidFill>
              </a:rPr>
              <a:t>Agenda </a:t>
            </a:r>
          </a:p>
        </p:txBody>
      </p:sp>
      <p:sp>
        <p:nvSpPr>
          <p:cNvPr id="3" name="Content Placeholder 2">
            <a:extLst>
              <a:ext uri="{FF2B5EF4-FFF2-40B4-BE49-F238E27FC236}">
                <a16:creationId xmlns:a16="http://schemas.microsoft.com/office/drawing/2014/main" id="{635B74B6-DB75-4CD7-B684-51106D51DF66}"/>
              </a:ext>
            </a:extLst>
          </p:cNvPr>
          <p:cNvSpPr>
            <a:spLocks noGrp="1"/>
          </p:cNvSpPr>
          <p:nvPr>
            <p:ph idx="1"/>
          </p:nvPr>
        </p:nvSpPr>
        <p:spPr/>
        <p:txBody>
          <a:bodyPr/>
          <a:lstStyle/>
          <a:p>
            <a:r>
              <a:rPr lang="en-US" dirty="0"/>
              <a:t>Where we’re at (survey results)</a:t>
            </a:r>
          </a:p>
          <a:p>
            <a:r>
              <a:rPr lang="en-US" dirty="0"/>
              <a:t>Who we are and Why We Exist (Mission, Vision and Goals)</a:t>
            </a:r>
          </a:p>
          <a:p>
            <a:r>
              <a:rPr lang="en-US" dirty="0"/>
              <a:t>Work Group Structure and Call for Volunteers </a:t>
            </a:r>
          </a:p>
          <a:p>
            <a:r>
              <a:rPr lang="en-US" dirty="0"/>
              <a:t>Expert Corner (Jim Braden, an engineer’s perspective)</a:t>
            </a:r>
          </a:p>
        </p:txBody>
      </p:sp>
    </p:spTree>
    <p:extLst>
      <p:ext uri="{BB962C8B-B14F-4D97-AF65-F5344CB8AC3E}">
        <p14:creationId xmlns:p14="http://schemas.microsoft.com/office/powerpoint/2010/main" val="330331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8FC5-55A7-4BF5-AAB8-18797712415C}"/>
              </a:ext>
            </a:extLst>
          </p:cNvPr>
          <p:cNvSpPr>
            <a:spLocks noGrp="1"/>
          </p:cNvSpPr>
          <p:nvPr>
            <p:ph type="title"/>
          </p:nvPr>
        </p:nvSpPr>
        <p:spPr/>
        <p:txBody>
          <a:bodyPr>
            <a:normAutofit fontScale="90000"/>
          </a:bodyPr>
          <a:lstStyle/>
          <a:p>
            <a:pPr algn="ctr"/>
            <a:r>
              <a:rPr lang="en-US" b="1" dirty="0">
                <a:solidFill>
                  <a:srgbClr val="0070C0"/>
                </a:solidFill>
              </a:rPr>
              <a:t>Survey Results </a:t>
            </a:r>
            <a:br>
              <a:rPr lang="en-US" b="1" dirty="0">
                <a:solidFill>
                  <a:srgbClr val="0070C0"/>
                </a:solidFill>
              </a:rPr>
            </a:br>
            <a:r>
              <a:rPr lang="en-US" b="1" dirty="0">
                <a:solidFill>
                  <a:srgbClr val="0070C0"/>
                </a:solidFill>
              </a:rPr>
              <a:t>(216 Responses)</a:t>
            </a:r>
          </a:p>
        </p:txBody>
      </p:sp>
      <p:sp>
        <p:nvSpPr>
          <p:cNvPr id="3" name="Content Placeholder 2">
            <a:extLst>
              <a:ext uri="{FF2B5EF4-FFF2-40B4-BE49-F238E27FC236}">
                <a16:creationId xmlns:a16="http://schemas.microsoft.com/office/drawing/2014/main" id="{CA80A067-F587-4B0B-866F-1806A437E306}"/>
              </a:ext>
            </a:extLst>
          </p:cNvPr>
          <p:cNvSpPr>
            <a:spLocks noGrp="1"/>
          </p:cNvSpPr>
          <p:nvPr>
            <p:ph idx="1"/>
          </p:nvPr>
        </p:nvSpPr>
        <p:spPr/>
        <p:txBody>
          <a:bodyPr>
            <a:normAutofit fontScale="77500" lnSpcReduction="20000"/>
          </a:bodyPr>
          <a:lstStyle/>
          <a:p>
            <a:r>
              <a:rPr lang="en-US" sz="3600" b="1" dirty="0"/>
              <a:t>Do you feel like you have adequate information regarding the Bridge?</a:t>
            </a:r>
            <a:r>
              <a:rPr lang="en-US" sz="3600" dirty="0"/>
              <a:t>	</a:t>
            </a:r>
          </a:p>
          <a:p>
            <a:pPr marL="45720" indent="0">
              <a:buNone/>
            </a:pPr>
            <a:r>
              <a:rPr lang="en-US" sz="3600" dirty="0"/>
              <a:t>	No 76% </a:t>
            </a:r>
          </a:p>
          <a:p>
            <a:pPr marL="45720" indent="0">
              <a:buNone/>
            </a:pPr>
            <a:endParaRPr lang="en-US" sz="3600" dirty="0"/>
          </a:p>
          <a:p>
            <a:r>
              <a:rPr lang="en-US" sz="3600" b="1" dirty="0"/>
              <a:t>Do you prefer rehabilitation or replacement?</a:t>
            </a:r>
            <a:r>
              <a:rPr lang="en-US" sz="3600" dirty="0"/>
              <a:t>		31% Replacement</a:t>
            </a:r>
          </a:p>
          <a:p>
            <a:pPr marL="320040" lvl="1" indent="0">
              <a:buNone/>
            </a:pPr>
            <a:r>
              <a:rPr lang="en-US" sz="3400" dirty="0"/>
              <a:t>	31% Rehabilitation</a:t>
            </a:r>
          </a:p>
          <a:p>
            <a:pPr marL="320040" lvl="1" indent="0">
              <a:buNone/>
            </a:pPr>
            <a:r>
              <a:rPr lang="en-US" sz="3400" dirty="0"/>
              <a:t>	37% Not enough information </a:t>
            </a:r>
          </a:p>
          <a:p>
            <a:pPr marL="45720" indent="0">
              <a:buNone/>
            </a:pPr>
            <a:r>
              <a:rPr lang="en-US" sz="3600" dirty="0"/>
              <a:t>	</a:t>
            </a:r>
          </a:p>
        </p:txBody>
      </p:sp>
    </p:spTree>
    <p:extLst>
      <p:ext uri="{BB962C8B-B14F-4D97-AF65-F5344CB8AC3E}">
        <p14:creationId xmlns:p14="http://schemas.microsoft.com/office/powerpoint/2010/main" val="360015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8FC5-55A7-4BF5-AAB8-18797712415C}"/>
              </a:ext>
            </a:extLst>
          </p:cNvPr>
          <p:cNvSpPr>
            <a:spLocks noGrp="1"/>
          </p:cNvSpPr>
          <p:nvPr>
            <p:ph type="title"/>
          </p:nvPr>
        </p:nvSpPr>
        <p:spPr/>
        <p:txBody>
          <a:bodyPr>
            <a:normAutofit fontScale="90000"/>
          </a:bodyPr>
          <a:lstStyle/>
          <a:p>
            <a:pPr algn="ctr"/>
            <a:r>
              <a:rPr lang="en-US" b="1" dirty="0">
                <a:solidFill>
                  <a:srgbClr val="0070C0"/>
                </a:solidFill>
              </a:rPr>
              <a:t>Survey Results </a:t>
            </a:r>
            <a:br>
              <a:rPr lang="en-US" b="1" dirty="0">
                <a:solidFill>
                  <a:srgbClr val="0070C0"/>
                </a:solidFill>
              </a:rPr>
            </a:br>
            <a:r>
              <a:rPr lang="en-US" b="1" dirty="0">
                <a:solidFill>
                  <a:srgbClr val="0070C0"/>
                </a:solidFill>
              </a:rPr>
              <a:t>(216 Responses)</a:t>
            </a:r>
          </a:p>
        </p:txBody>
      </p:sp>
      <p:sp>
        <p:nvSpPr>
          <p:cNvPr id="3" name="Content Placeholder 2">
            <a:extLst>
              <a:ext uri="{FF2B5EF4-FFF2-40B4-BE49-F238E27FC236}">
                <a16:creationId xmlns:a16="http://schemas.microsoft.com/office/drawing/2014/main" id="{CA80A067-F587-4B0B-866F-1806A437E306}"/>
              </a:ext>
            </a:extLst>
          </p:cNvPr>
          <p:cNvSpPr>
            <a:spLocks noGrp="1"/>
          </p:cNvSpPr>
          <p:nvPr>
            <p:ph idx="1"/>
          </p:nvPr>
        </p:nvSpPr>
        <p:spPr/>
        <p:txBody>
          <a:bodyPr/>
          <a:lstStyle/>
          <a:p>
            <a:r>
              <a:rPr lang="en-US" b="1" dirty="0"/>
              <a:t>Of the County’s proposed funding options, do you have a preference?</a:t>
            </a:r>
          </a:p>
          <a:p>
            <a:pPr marL="594360" lvl="2" indent="0">
              <a:buNone/>
            </a:pPr>
            <a:r>
              <a:rPr lang="en-US" dirty="0"/>
              <a:t>	30% Combination of tolls, property taxes, grants and county road funds</a:t>
            </a:r>
          </a:p>
          <a:p>
            <a:pPr marL="594360" lvl="2" indent="0">
              <a:buNone/>
            </a:pPr>
            <a:r>
              <a:rPr lang="en-US" dirty="0"/>
              <a:t>	24% Not enough information </a:t>
            </a:r>
          </a:p>
          <a:p>
            <a:pPr marL="594360" lvl="2" indent="0">
              <a:buNone/>
            </a:pPr>
            <a:r>
              <a:rPr lang="en-US" dirty="0"/>
              <a:t>	20% Property taxes and county road funds</a:t>
            </a:r>
          </a:p>
          <a:p>
            <a:pPr marL="594360" lvl="2" indent="0">
              <a:buNone/>
            </a:pPr>
            <a:r>
              <a:rPr lang="en-US" dirty="0"/>
              <a:t>	18% (other not considered by County – Government pays for government owned)</a:t>
            </a:r>
          </a:p>
          <a:p>
            <a:endParaRPr lang="en-US" b="1" dirty="0"/>
          </a:p>
        </p:txBody>
      </p:sp>
    </p:spTree>
    <p:extLst>
      <p:ext uri="{BB962C8B-B14F-4D97-AF65-F5344CB8AC3E}">
        <p14:creationId xmlns:p14="http://schemas.microsoft.com/office/powerpoint/2010/main" val="20980833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600DA-D701-4807-BD60-D0488A7435E9}"/>
              </a:ext>
            </a:extLst>
          </p:cNvPr>
          <p:cNvSpPr>
            <a:spLocks noGrp="1"/>
          </p:cNvSpPr>
          <p:nvPr>
            <p:ph type="title"/>
          </p:nvPr>
        </p:nvSpPr>
        <p:spPr/>
        <p:txBody>
          <a:bodyPr/>
          <a:lstStyle/>
          <a:p>
            <a:r>
              <a:rPr lang="en-US" b="1" dirty="0">
                <a:solidFill>
                  <a:srgbClr val="0070C0"/>
                </a:solidFill>
              </a:rPr>
              <a:t>Questions about repair or replace</a:t>
            </a:r>
          </a:p>
        </p:txBody>
      </p:sp>
      <p:sp>
        <p:nvSpPr>
          <p:cNvPr id="3" name="Content Placeholder 2">
            <a:extLst>
              <a:ext uri="{FF2B5EF4-FFF2-40B4-BE49-F238E27FC236}">
                <a16:creationId xmlns:a16="http://schemas.microsoft.com/office/drawing/2014/main" id="{CCCC469B-0932-446A-9AB4-B4AF52252E44}"/>
              </a:ext>
            </a:extLst>
          </p:cNvPr>
          <p:cNvSpPr>
            <a:spLocks noGrp="1"/>
          </p:cNvSpPr>
          <p:nvPr>
            <p:ph idx="1"/>
          </p:nvPr>
        </p:nvSpPr>
        <p:spPr/>
        <p:txBody>
          <a:bodyPr/>
          <a:lstStyle/>
          <a:p>
            <a:r>
              <a:rPr lang="en-US" b="0" i="0" dirty="0">
                <a:solidFill>
                  <a:srgbClr val="333E48"/>
                </a:solidFill>
                <a:effectLst/>
                <a:latin typeface="National 2"/>
              </a:rPr>
              <a:t>Why has the county allowed the bridge to deteriorate to such a dangerous level? This was foreseeable and we have been paying taxes for years. </a:t>
            </a:r>
          </a:p>
          <a:p>
            <a:r>
              <a:rPr lang="en-US" dirty="0">
                <a:solidFill>
                  <a:srgbClr val="333E48"/>
                </a:solidFill>
                <a:latin typeface="National 2"/>
              </a:rPr>
              <a:t>What options can be eliminated from replacement to bring down costs?</a:t>
            </a:r>
          </a:p>
          <a:p>
            <a:pPr lvl="1"/>
            <a:r>
              <a:rPr lang="en-US" dirty="0">
                <a:solidFill>
                  <a:srgbClr val="333E48"/>
                </a:solidFill>
                <a:latin typeface="National 2"/>
              </a:rPr>
              <a:t>Why does it need to be higher, wider, with roundabouts, etc. </a:t>
            </a:r>
          </a:p>
          <a:p>
            <a:r>
              <a:rPr lang="en-US" dirty="0">
                <a:solidFill>
                  <a:srgbClr val="333E48"/>
                </a:solidFill>
                <a:latin typeface="National 2"/>
              </a:rPr>
              <a:t>What options for repair have been considered and how long would they last? </a:t>
            </a:r>
          </a:p>
          <a:p>
            <a:r>
              <a:rPr lang="en-US" dirty="0">
                <a:solidFill>
                  <a:srgbClr val="333E48"/>
                </a:solidFill>
                <a:latin typeface="National 2"/>
              </a:rPr>
              <a:t>Who are the contractors and bidders?</a:t>
            </a:r>
          </a:p>
          <a:p>
            <a:r>
              <a:rPr lang="en-US" dirty="0">
                <a:solidFill>
                  <a:srgbClr val="333E48"/>
                </a:solidFill>
                <a:latin typeface="National 2"/>
              </a:rPr>
              <a:t>What is the time frame? What can we do to speed it up? </a:t>
            </a:r>
          </a:p>
          <a:p>
            <a:r>
              <a:rPr lang="en-US" dirty="0">
                <a:solidFill>
                  <a:srgbClr val="333E48"/>
                </a:solidFill>
                <a:latin typeface="National 2"/>
              </a:rPr>
              <a:t>Why are elected officials not advocating for us? Are they waiting for failure?</a:t>
            </a:r>
          </a:p>
          <a:p>
            <a:r>
              <a:rPr lang="en-US" dirty="0">
                <a:solidFill>
                  <a:srgbClr val="333E48"/>
                </a:solidFill>
                <a:latin typeface="National 2"/>
              </a:rPr>
              <a:t>Can the location of the bridge be moved (old ferry dock to pt. </a:t>
            </a:r>
            <a:r>
              <a:rPr lang="en-US" dirty="0" err="1">
                <a:solidFill>
                  <a:srgbClr val="333E48"/>
                </a:solidFill>
                <a:latin typeface="National 2"/>
              </a:rPr>
              <a:t>fosdick</a:t>
            </a:r>
            <a:r>
              <a:rPr lang="en-US" dirty="0">
                <a:solidFill>
                  <a:srgbClr val="333E48"/>
                </a:solidFill>
                <a:latin typeface="National 2"/>
              </a:rPr>
              <a:t>)</a:t>
            </a:r>
            <a:endParaRPr lang="en-US" dirty="0"/>
          </a:p>
        </p:txBody>
      </p:sp>
    </p:spTree>
    <p:extLst>
      <p:ext uri="{BB962C8B-B14F-4D97-AF65-F5344CB8AC3E}">
        <p14:creationId xmlns:p14="http://schemas.microsoft.com/office/powerpoint/2010/main" val="372065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2CDE3-04F9-4C51-AD06-67AD33752BB6}"/>
              </a:ext>
            </a:extLst>
          </p:cNvPr>
          <p:cNvSpPr>
            <a:spLocks noGrp="1"/>
          </p:cNvSpPr>
          <p:nvPr>
            <p:ph type="title"/>
          </p:nvPr>
        </p:nvSpPr>
        <p:spPr/>
        <p:txBody>
          <a:bodyPr/>
          <a:lstStyle/>
          <a:p>
            <a:r>
              <a:rPr lang="en-US" b="1" dirty="0">
                <a:solidFill>
                  <a:srgbClr val="0070C0"/>
                </a:solidFill>
              </a:rPr>
              <a:t>Questions about financing </a:t>
            </a:r>
          </a:p>
        </p:txBody>
      </p:sp>
      <p:sp>
        <p:nvSpPr>
          <p:cNvPr id="3" name="Content Placeholder 2">
            <a:extLst>
              <a:ext uri="{FF2B5EF4-FFF2-40B4-BE49-F238E27FC236}">
                <a16:creationId xmlns:a16="http://schemas.microsoft.com/office/drawing/2014/main" id="{5778A549-496B-4AA4-A025-D579446E47ED}"/>
              </a:ext>
            </a:extLst>
          </p:cNvPr>
          <p:cNvSpPr>
            <a:spLocks noGrp="1"/>
          </p:cNvSpPr>
          <p:nvPr>
            <p:ph idx="1"/>
          </p:nvPr>
        </p:nvSpPr>
        <p:spPr/>
        <p:txBody>
          <a:bodyPr>
            <a:normAutofit fontScale="85000" lnSpcReduction="10000"/>
          </a:bodyPr>
          <a:lstStyle/>
          <a:p>
            <a:r>
              <a:rPr lang="en-US" dirty="0"/>
              <a:t>Why is this being looked at any differently from any other road in the county or </a:t>
            </a:r>
            <a:r>
              <a:rPr lang="en-US" dirty="0" err="1"/>
              <a:t>Ketron</a:t>
            </a:r>
            <a:r>
              <a:rPr lang="en-US" dirty="0"/>
              <a:t> island?</a:t>
            </a:r>
          </a:p>
          <a:p>
            <a:r>
              <a:rPr lang="en-US" dirty="0"/>
              <a:t>How is this different from east pierce county projects that benefit small populations (e.g., flooding mitigation)/</a:t>
            </a:r>
          </a:p>
          <a:p>
            <a:r>
              <a:rPr lang="en-US" dirty="0"/>
              <a:t>Why are the county, state and federal government not providing more support and actively working on this? Are we represented? </a:t>
            </a:r>
          </a:p>
          <a:p>
            <a:r>
              <a:rPr lang="en-US" b="0" i="0" dirty="0">
                <a:solidFill>
                  <a:srgbClr val="333E48"/>
                </a:solidFill>
                <a:effectLst/>
                <a:latin typeface="National 2"/>
              </a:rPr>
              <a:t>Why has the County not budgeted for this? It’s not a surprise. </a:t>
            </a:r>
          </a:p>
          <a:p>
            <a:r>
              <a:rPr lang="en-US" b="0" i="0" dirty="0">
                <a:solidFill>
                  <a:srgbClr val="333E48"/>
                </a:solidFill>
                <a:effectLst/>
                <a:latin typeface="National 2"/>
              </a:rPr>
              <a:t>Address first question before arguing about financing, it’s delaying the work and increasing costs.</a:t>
            </a:r>
          </a:p>
          <a:p>
            <a:r>
              <a:rPr lang="en-US" dirty="0">
                <a:solidFill>
                  <a:srgbClr val="333E48"/>
                </a:solidFill>
                <a:latin typeface="National 2"/>
              </a:rPr>
              <a:t>What about infrastructure funds? </a:t>
            </a:r>
          </a:p>
          <a:p>
            <a:r>
              <a:rPr lang="en-US" b="0" i="0" dirty="0">
                <a:solidFill>
                  <a:srgbClr val="333E48"/>
                </a:solidFill>
                <a:effectLst/>
                <a:latin typeface="National 2"/>
              </a:rPr>
              <a:t>What other county roads will be tolled or paid for by residents (is the County setting a precedence)?</a:t>
            </a:r>
          </a:p>
          <a:p>
            <a:r>
              <a:rPr lang="en-US" dirty="0">
                <a:solidFill>
                  <a:srgbClr val="333E48"/>
                </a:solidFill>
                <a:latin typeface="National 2"/>
              </a:rPr>
              <a:t>Who is in charge?</a:t>
            </a:r>
            <a:endParaRPr lang="en-US" b="0" i="0" dirty="0">
              <a:solidFill>
                <a:srgbClr val="333E48"/>
              </a:solidFill>
              <a:effectLst/>
              <a:latin typeface="National 2"/>
            </a:endParaRPr>
          </a:p>
        </p:txBody>
      </p:sp>
    </p:spTree>
    <p:extLst>
      <p:ext uri="{BB962C8B-B14F-4D97-AF65-F5344CB8AC3E}">
        <p14:creationId xmlns:p14="http://schemas.microsoft.com/office/powerpoint/2010/main" val="339184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ainting presentation (widescreen).potx" id="{7D8F5DB3-F878-46D5-AF2D-2DD5B7369221}" vid="{9251DF30-C224-466C-9BFA-3064FAD55731}"/>
    </a:ext>
  </a:ext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603</TotalTime>
  <Words>960</Words>
  <Application>Microsoft Office PowerPoint</Application>
  <PresentationFormat>Widescreen</PresentationFormat>
  <Paragraphs>104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National 2</vt:lpstr>
      <vt:lpstr>Ocean 16x9</vt:lpstr>
      <vt:lpstr>Fox Island Community Connections Coalition  February 3, 2022</vt:lpstr>
      <vt:lpstr> </vt:lpstr>
      <vt:lpstr>Where to Find Information</vt:lpstr>
      <vt:lpstr>Contact Us</vt:lpstr>
      <vt:lpstr>Agenda </vt:lpstr>
      <vt:lpstr>Survey Results  (216 Responses)</vt:lpstr>
      <vt:lpstr>Survey Results  (216 Responses)</vt:lpstr>
      <vt:lpstr>Questions about repair or replace</vt:lpstr>
      <vt:lpstr>Questions about financing </vt:lpstr>
      <vt:lpstr>Fox Island Community Connections Coalition</vt:lpstr>
      <vt:lpstr>Fox Island Community Connections Coalition</vt:lpstr>
      <vt:lpstr>Fox Island Community Connections Coalition</vt:lpstr>
      <vt:lpstr>Work Group Structure </vt:lpstr>
      <vt:lpstr>Work Group Structure </vt:lpstr>
      <vt:lpstr>Please Sign Up and Run With It!</vt:lpstr>
      <vt:lpstr>Expert Corner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Talk</dc:title>
  <dc:creator>Alessi, Heidi M</dc:creator>
  <cp:lastModifiedBy>Alessi, Heidi M</cp:lastModifiedBy>
  <cp:revision>3</cp:revision>
  <dcterms:created xsi:type="dcterms:W3CDTF">2021-12-13T22:00:49Z</dcterms:created>
  <dcterms:modified xsi:type="dcterms:W3CDTF">2022-02-04T00:53:09Z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